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4130" r:id="rId2"/>
    <p:sldId id="4132" r:id="rId3"/>
    <p:sldId id="4133" r:id="rId4"/>
    <p:sldId id="3969" r:id="rId5"/>
    <p:sldId id="4143" r:id="rId6"/>
    <p:sldId id="4140" r:id="rId7"/>
    <p:sldId id="4148" r:id="rId8"/>
    <p:sldId id="4157" r:id="rId9"/>
    <p:sldId id="4150" r:id="rId10"/>
    <p:sldId id="4158" r:id="rId11"/>
    <p:sldId id="4159" r:id="rId12"/>
    <p:sldId id="4160" r:id="rId13"/>
    <p:sldId id="4161" r:id="rId14"/>
    <p:sldId id="4156" r:id="rId15"/>
    <p:sldId id="4155" r:id="rId16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Fo Sans" panose="020B0604020202020204" charset="0"/>
      <p:regular r:id="rId23"/>
      <p:bold r:id="rId24"/>
      <p:italic r:id="rId25"/>
      <p:boldItalic r:id="rId26"/>
    </p:embeddedFont>
    <p:embeddedFont>
      <p:font typeface="CoFo Sans Medium" panose="020B0604020202020204" charset="0"/>
      <p:regular r:id="rId27"/>
      <p:italic r:id="rId28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Иванова Юлия" initials="ИЮ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F9E"/>
    <a:srgbClr val="007BFC"/>
    <a:srgbClr val="FFFFFF"/>
    <a:srgbClr val="000000"/>
    <a:srgbClr val="007DFF"/>
    <a:srgbClr val="0088FF"/>
    <a:srgbClr val="1485FC"/>
    <a:srgbClr val="9DB1CF"/>
    <a:srgbClr val="DFE5EF"/>
    <a:srgbClr val="AFC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92" autoAdjust="0"/>
    <p:restoredTop sz="96327"/>
  </p:normalViewPr>
  <p:slideViewPr>
    <p:cSldViewPr snapToGrid="0">
      <p:cViewPr varScale="1">
        <p:scale>
          <a:sx n="85" d="100"/>
          <a:sy n="85" d="100"/>
        </p:scale>
        <p:origin x="706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21" d="100"/>
          <a:sy n="121" d="100"/>
        </p:scale>
        <p:origin x="3096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E6F25F-CE35-BF4E-9112-FD74369585E3}" type="datetimeFigureOut">
              <a:rPr lang="ru-RU" smtClean="0"/>
              <a:t>25.03.2025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DE8802-8112-914B-8289-4DB73DC6822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608BFE-49C2-4000-B6AB-B9B738ADBCEF}" type="datetimeFigureOut">
              <a:rPr lang="ru-RU" smtClean="0"/>
              <a:t>25.03.2025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BA8A5B-9BD1-4419-B5B0-7D99B5F48B04}" type="slidenum">
              <a:rPr lang="ru-RU" smtClean="0"/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6516686" cy="5327650"/>
          </a:xfrm>
        </p:spPr>
        <p:txBody>
          <a:bodyPr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photo+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two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2506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_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1089025"/>
            <a:ext cx="6516686" cy="4679950"/>
          </a:xfrm>
        </p:spPr>
        <p:txBody>
          <a:bodyPr anchor="ctr">
            <a:normAutofit/>
          </a:bodyPr>
          <a:lstStyle>
            <a:lvl1pPr>
              <a:defRPr sz="7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Титульный слайд второй вариант</a:t>
            </a:r>
          </a:p>
        </p:txBody>
      </p:sp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hree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0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2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3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title">
    <p:bg>
      <p:bgPr>
        <a:solidFill>
          <a:srgbClr val="007D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4" name="Рисунок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42914" y="441325"/>
            <a:ext cx="11307120" cy="5327650"/>
          </a:xfrm>
        </p:spPr>
        <p:txBody>
          <a:bodyPr>
            <a:normAutofit/>
          </a:bodyPr>
          <a:lstStyle>
            <a:lvl1pPr>
              <a:defRPr sz="5000">
                <a:solidFill>
                  <a:srgbClr val="FFFFFF"/>
                </a:solidFill>
              </a:defRPr>
            </a:lvl1pPr>
          </a:lstStyle>
          <a:p>
            <a:r>
              <a:rPr lang="ru-RU" dirty="0" err="1"/>
              <a:t>Отбивочный</a:t>
            </a:r>
            <a:r>
              <a:rPr lang="ru-RU" dirty="0"/>
              <a:t> слайд</a:t>
            </a:r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7DFF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six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fourlong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Скругленный прямоугольник 5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Скругленный прямоугольник 6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5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6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7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8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29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0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1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</p:spTree>
  </p:cSld>
  <p:clrMapOvr>
    <a:masterClrMapping/>
  </p:clrMapOvr>
  <p:transition spd="med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fill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7BFC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eightstrokecard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Скругленный прямоугольник 3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5" name="Скругленный прямоугольник 4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6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7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007D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chemeClr val="accent6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mpty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</p:spTree>
  </p:cSld>
  <p:clrMapOvr>
    <a:masterClrMapping/>
  </p:clrMapOvr>
  <p:transition spd="med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3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accent_text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photo_3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4" y="1089025"/>
            <a:ext cx="363696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11302400" cy="468000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photo+photo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0" hasCustomPrompt="1"/>
          </p:nvPr>
        </p:nvSpPr>
        <p:spPr>
          <a:xfrm>
            <a:off x="442913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wo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0" name="Текст 3"/>
          <p:cNvSpPr>
            <a:spLocks noGrp="1"/>
          </p:cNvSpPr>
          <p:nvPr>
            <p:ph type="body" sz="quarter" idx="13" hasCustomPrompt="1"/>
          </p:nvPr>
        </p:nvSpPr>
        <p:spPr>
          <a:xfrm>
            <a:off x="6203952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0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wo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3953" y="1089025"/>
            <a:ext cx="5545137" cy="4679950"/>
          </a:xfrm>
          <a:prstGeom prst="roundRect">
            <a:avLst>
              <a:gd name="adj" fmla="val 4304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ext+two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3" hasCustomPrompt="1"/>
          </p:nvPr>
        </p:nvSpPr>
        <p:spPr>
          <a:xfrm>
            <a:off x="6203952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4" hasCustomPrompt="1"/>
          </p:nvPr>
        </p:nvSpPr>
        <p:spPr>
          <a:xfrm>
            <a:off x="442800" y="3538800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0" y="1089025"/>
            <a:ext cx="5545137" cy="2232000"/>
          </a:xfrm>
          <a:prstGeom prst="roundRect">
            <a:avLst>
              <a:gd name="adj" fmla="val 925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6201314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6420521" y="1306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20521" y="3754800"/>
            <a:ext cx="511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2" y="1089025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6201314" y="1090238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42912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6201314" y="3538800"/>
            <a:ext cx="5544000" cy="2232000"/>
          </a:xfrm>
          <a:prstGeom prst="roundRect">
            <a:avLst>
              <a:gd name="adj" fmla="val 9283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419850" y="1306800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6419850" y="1774800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5880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5880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9850" y="3753538"/>
            <a:ext cx="511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419850" y="4221538"/>
            <a:ext cx="511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accent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9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11302400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5000" b="0" i="0">
                <a:latin typeface="CoFo Sans Medium" panose="020B0603030202060203" pitchFamily="34" charset="0"/>
                <a:ea typeface="CoFo Sans Medium" panose="020B0603030202060203" pitchFamily="34" charset="0"/>
              </a:defRPr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296225" y="1089024"/>
            <a:ext cx="3600000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three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4679950"/>
          </a:xfrm>
          <a:prstGeom prst="roundRect">
            <a:avLst>
              <a:gd name="adj" fmla="val 561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442801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8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442801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9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8108350" y="1089025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2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8108350" y="3538799"/>
            <a:ext cx="3636964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3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4294057" y="1089025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4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4294057" y="3538799"/>
            <a:ext cx="3600000" cy="2230176"/>
          </a:xfrm>
          <a:prstGeom prst="roundRect">
            <a:avLst>
              <a:gd name="adj" fmla="val 9192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4510800" y="1306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8328607" y="1306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3754800"/>
            <a:ext cx="3168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8607" y="3754800"/>
            <a:ext cx="3204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six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1" y="1089025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8112125" y="1089025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4295774" y="1089025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442911" y="3538800"/>
            <a:ext cx="3636963" cy="2232000"/>
          </a:xfrm>
          <a:prstGeom prst="roundRect">
            <a:avLst>
              <a:gd name="adj" fmla="val 9237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8112125" y="3538800"/>
            <a:ext cx="3636965" cy="2232000"/>
          </a:xfrm>
          <a:prstGeom prst="roundRect">
            <a:avLst>
              <a:gd name="adj" fmla="val 9315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4295774" y="3538800"/>
            <a:ext cx="3600451" cy="2232000"/>
          </a:xfrm>
          <a:prstGeom prst="roundRect">
            <a:avLst>
              <a:gd name="adj" fmla="val 9031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4510800" y="1306800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4510800" y="1774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8329200" y="1306800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8329200" y="1774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4510800" y="3756503"/>
            <a:ext cx="3168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4510800" y="4222800"/>
            <a:ext cx="3168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8329200" y="3756503"/>
            <a:ext cx="3204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8329200" y="4222800"/>
            <a:ext cx="3204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7453312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  <p:sp>
        <p:nvSpPr>
          <p:cNvPr id="2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8112125" y="1089024"/>
            <a:ext cx="3636964" cy="4679949"/>
          </a:xfrm>
          <a:prstGeom prst="roundRect">
            <a:avLst>
              <a:gd name="adj" fmla="val 5739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908607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800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3323891" y="1089024"/>
            <a:ext cx="2663131" cy="4679949"/>
          </a:xfrm>
          <a:prstGeom prst="roundRect">
            <a:avLst>
              <a:gd name="adj" fmla="val 7525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6" name="Текст 4"/>
          <p:cNvSpPr>
            <a:spLocks noGrp="1"/>
          </p:cNvSpPr>
          <p:nvPr>
            <p:ph type="body" sz="quarter" idx="11" hasCustomPrompt="1"/>
          </p:nvPr>
        </p:nvSpPr>
        <p:spPr>
          <a:xfrm>
            <a:off x="3539344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7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420656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8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9301968" y="1306800"/>
            <a:ext cx="2232000" cy="4244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fourlong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2638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3950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262" y="1089025"/>
            <a:ext cx="2665412" cy="4679950"/>
          </a:xfrm>
          <a:prstGeom prst="roundRect">
            <a:avLst>
              <a:gd name="adj" fmla="val 7560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14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19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0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774800"/>
            <a:ext cx="2232000" cy="37764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photos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Рисунок 2"/>
          <p:cNvSpPr>
            <a:spLocks noGrp="1"/>
          </p:cNvSpPr>
          <p:nvPr>
            <p:ph type="pic" sz="quarter" idx="15" hasCustomPrompt="1"/>
          </p:nvPr>
        </p:nvSpPr>
        <p:spPr>
          <a:xfrm>
            <a:off x="442801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sz="quarter" idx="16" hasCustomPrompt="1"/>
          </p:nvPr>
        </p:nvSpPr>
        <p:spPr>
          <a:xfrm>
            <a:off x="3322595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7" hasCustomPrompt="1"/>
          </p:nvPr>
        </p:nvSpPr>
        <p:spPr>
          <a:xfrm>
            <a:off x="6202389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1" name="Рисунок 2"/>
          <p:cNvSpPr>
            <a:spLocks noGrp="1"/>
          </p:cNvSpPr>
          <p:nvPr>
            <p:ph type="pic" sz="quarter" idx="18" hasCustomPrompt="1"/>
          </p:nvPr>
        </p:nvSpPr>
        <p:spPr>
          <a:xfrm>
            <a:off x="9082183" y="1089025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5" name="Рисунок 2"/>
          <p:cNvSpPr>
            <a:spLocks noGrp="1"/>
          </p:cNvSpPr>
          <p:nvPr>
            <p:ph type="pic" sz="quarter" idx="19" hasCustomPrompt="1"/>
          </p:nvPr>
        </p:nvSpPr>
        <p:spPr>
          <a:xfrm>
            <a:off x="442801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6" name="Рисунок 2"/>
          <p:cNvSpPr>
            <a:spLocks noGrp="1"/>
          </p:cNvSpPr>
          <p:nvPr>
            <p:ph type="pic" sz="quarter" idx="20" hasCustomPrompt="1"/>
          </p:nvPr>
        </p:nvSpPr>
        <p:spPr>
          <a:xfrm>
            <a:off x="3322595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7" name="Рисунок 2"/>
          <p:cNvSpPr>
            <a:spLocks noGrp="1"/>
          </p:cNvSpPr>
          <p:nvPr>
            <p:ph type="pic" sz="quarter" idx="21" hasCustomPrompt="1"/>
          </p:nvPr>
        </p:nvSpPr>
        <p:spPr>
          <a:xfrm>
            <a:off x="6202389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  <p:sp>
        <p:nvSpPr>
          <p:cNvPr id="18" name="Рисунок 2"/>
          <p:cNvSpPr>
            <a:spLocks noGrp="1"/>
          </p:cNvSpPr>
          <p:nvPr>
            <p:ph type="pic" sz="quarter" idx="22" hasCustomPrompt="1"/>
          </p:nvPr>
        </p:nvSpPr>
        <p:spPr>
          <a:xfrm>
            <a:off x="9082183" y="3538800"/>
            <a:ext cx="2663131" cy="2232000"/>
          </a:xfrm>
          <a:prstGeom prst="roundRect">
            <a:avLst>
              <a:gd name="adj" fmla="val 9004"/>
            </a:avLst>
          </a:prstGeom>
        </p:spPr>
        <p:txBody>
          <a:bodyPr/>
          <a:lstStyle>
            <a:lvl1pPr marL="0" indent="0">
              <a:buNone/>
              <a:defRPr sz="2000"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Нажмите на иконку </a:t>
            </a:r>
            <a:br>
              <a:rPr lang="ru-RU" dirty="0"/>
            </a:br>
            <a:r>
              <a:rPr lang="ru-RU" dirty="0"/>
              <a:t>и вставьте картинку</a:t>
            </a:r>
          </a:p>
        </p:txBody>
      </p:sp>
    </p:spTree>
  </p:cSld>
  <p:clrMapOvr>
    <a:masterClrMapping/>
  </p:clrMapOvr>
  <p:transition spd="med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1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7" name="Скругленный прямоугольник 6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8" name="Скругленный прямоугольник 7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9" name="Скругленный прямоугольник 8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2" name="Скругленный прямоугольник 11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3" name="Скругленный прямоугольник 12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4" name="Скругленный прямоугольник 13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9" name="Скругленный прямоугольник 18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0" name="Скругленный прямоугольник 19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1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2" name="Текст 4"/>
          <p:cNvSpPr>
            <a:spLocks noGrp="1"/>
          </p:cNvSpPr>
          <p:nvPr>
            <p:ph type="body" sz="quarter" idx="13" hasCustomPrompt="1"/>
          </p:nvPr>
        </p:nvSpPr>
        <p:spPr>
          <a:xfrm>
            <a:off x="65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3" name="Текст 4"/>
          <p:cNvSpPr>
            <a:spLocks noGrp="1"/>
          </p:cNvSpPr>
          <p:nvPr>
            <p:ph type="body" sz="quarter" idx="14" hasCustomPrompt="1"/>
          </p:nvPr>
        </p:nvSpPr>
        <p:spPr>
          <a:xfrm>
            <a:off x="353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4" name="Текст 4"/>
          <p:cNvSpPr>
            <a:spLocks noGrp="1"/>
          </p:cNvSpPr>
          <p:nvPr>
            <p:ph type="body" sz="quarter" idx="15" hasCustomPrompt="1"/>
          </p:nvPr>
        </p:nvSpPr>
        <p:spPr>
          <a:xfrm>
            <a:off x="353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5" name="Текст 4"/>
          <p:cNvSpPr>
            <a:spLocks noGrp="1"/>
          </p:cNvSpPr>
          <p:nvPr>
            <p:ph type="body" sz="quarter" idx="16" hasCustomPrompt="1"/>
          </p:nvPr>
        </p:nvSpPr>
        <p:spPr>
          <a:xfrm>
            <a:off x="641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6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41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7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9298800" y="1306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28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9298800" y="3754800"/>
            <a:ext cx="2232000" cy="1800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fill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solidFill>
            <a:srgbClr val="0088FF"/>
          </a:solidFill>
          <a:ln w="25400" cap="flat">
            <a:noFill/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_eightstrokecards_2">
    <p:bg>
      <p:bgPr>
        <a:solidFill>
          <a:srgbClr val="007B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 hasCustomPrompt="1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5" name="Рисунок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913" y="6222274"/>
            <a:ext cx="127860" cy="194400"/>
          </a:xfrm>
          <a:prstGeom prst="rect">
            <a:avLst/>
          </a:prstGeom>
        </p:spPr>
      </p:pic>
      <p:pic>
        <p:nvPicPr>
          <p:cNvPr id="6" name="Рисунок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40146" cy="180000"/>
          </a:xfrm>
          <a:prstGeom prst="rect">
            <a:avLst/>
          </a:prstGeom>
        </p:spPr>
      </p:pic>
      <p:sp>
        <p:nvSpPr>
          <p:cNvPr id="2" name="Скругленный прямоугольник 1"/>
          <p:cNvSpPr/>
          <p:nvPr userDrawn="1"/>
        </p:nvSpPr>
        <p:spPr>
          <a:xfrm>
            <a:off x="442913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3" name="Скругленный прямоугольник 2"/>
          <p:cNvSpPr/>
          <p:nvPr userDrawn="1"/>
        </p:nvSpPr>
        <p:spPr>
          <a:xfrm>
            <a:off x="3324050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0" name="Скругленный прямоугольник 9"/>
          <p:cNvSpPr/>
          <p:nvPr userDrawn="1"/>
        </p:nvSpPr>
        <p:spPr>
          <a:xfrm>
            <a:off x="6202682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1" name="Скругленный прямоугольник 10"/>
          <p:cNvSpPr/>
          <p:nvPr userDrawn="1"/>
        </p:nvSpPr>
        <p:spPr>
          <a:xfrm>
            <a:off x="9085088" y="1089025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5" name="Скругленный прямоугольник 14"/>
          <p:cNvSpPr/>
          <p:nvPr userDrawn="1"/>
        </p:nvSpPr>
        <p:spPr>
          <a:xfrm>
            <a:off x="442913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6" name="Скругленный прямоугольник 15"/>
          <p:cNvSpPr/>
          <p:nvPr userDrawn="1"/>
        </p:nvSpPr>
        <p:spPr>
          <a:xfrm>
            <a:off x="3324050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7" name="Скругленный прямоугольник 16"/>
          <p:cNvSpPr/>
          <p:nvPr userDrawn="1"/>
        </p:nvSpPr>
        <p:spPr>
          <a:xfrm>
            <a:off x="6202682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18" name="Скругленный прямоугольник 17"/>
          <p:cNvSpPr/>
          <p:nvPr userDrawn="1"/>
        </p:nvSpPr>
        <p:spPr>
          <a:xfrm>
            <a:off x="9085088" y="3538800"/>
            <a:ext cx="2664000" cy="2232000"/>
          </a:xfrm>
          <a:prstGeom prst="roundRect">
            <a:avLst>
              <a:gd name="adj" fmla="val 8982"/>
            </a:avLst>
          </a:prstGeom>
          <a:noFill/>
          <a:ln w="12700" cap="flat">
            <a:solidFill>
              <a:srgbClr val="FFFFFF"/>
            </a:solidFill>
            <a:prstDash val="solid"/>
            <a:round/>
          </a:ln>
          <a:effectLst>
            <a:outerShdw blurRad="254000" dist="101600" dir="2700000" algn="tl" rotWithShape="0">
              <a:prstClr val="black">
                <a:alpha val="10000"/>
              </a:prst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R="0" lvl="0" indent="0" defTabSz="825500" fontAlgn="auto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sym typeface="CoFo Sans" panose="020B0503030202060203"/>
            </a:endParaRPr>
          </a:p>
        </p:txBody>
      </p:sp>
      <p:sp>
        <p:nvSpPr>
          <p:cNvPr id="29" name="Текст 4"/>
          <p:cNvSpPr>
            <a:spLocks noGrp="1"/>
          </p:cNvSpPr>
          <p:nvPr>
            <p:ph type="body" sz="quarter" idx="10" hasCustomPrompt="1"/>
          </p:nvPr>
        </p:nvSpPr>
        <p:spPr>
          <a:xfrm>
            <a:off x="65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0" name="Текст 4"/>
          <p:cNvSpPr>
            <a:spLocks noGrp="1"/>
          </p:cNvSpPr>
          <p:nvPr>
            <p:ph type="body" sz="quarter" idx="12" hasCustomPrompt="1"/>
          </p:nvPr>
        </p:nvSpPr>
        <p:spPr>
          <a:xfrm>
            <a:off x="65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1" name="Текст 4"/>
          <p:cNvSpPr>
            <a:spLocks noGrp="1"/>
          </p:cNvSpPr>
          <p:nvPr>
            <p:ph type="body" sz="quarter" idx="17" hasCustomPrompt="1"/>
          </p:nvPr>
        </p:nvSpPr>
        <p:spPr>
          <a:xfrm>
            <a:off x="65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2" name="Текст 4"/>
          <p:cNvSpPr>
            <a:spLocks noGrp="1"/>
          </p:cNvSpPr>
          <p:nvPr>
            <p:ph type="body" sz="quarter" idx="18" hasCustomPrompt="1"/>
          </p:nvPr>
        </p:nvSpPr>
        <p:spPr>
          <a:xfrm>
            <a:off x="65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3" name="Текст 4"/>
          <p:cNvSpPr>
            <a:spLocks noGrp="1"/>
          </p:cNvSpPr>
          <p:nvPr>
            <p:ph type="body" sz="quarter" idx="19" hasCustomPrompt="1"/>
          </p:nvPr>
        </p:nvSpPr>
        <p:spPr>
          <a:xfrm>
            <a:off x="353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4" name="Текст 4"/>
          <p:cNvSpPr>
            <a:spLocks noGrp="1"/>
          </p:cNvSpPr>
          <p:nvPr>
            <p:ph type="body" sz="quarter" idx="20" hasCustomPrompt="1"/>
          </p:nvPr>
        </p:nvSpPr>
        <p:spPr>
          <a:xfrm>
            <a:off x="353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5" name="Текст 4"/>
          <p:cNvSpPr>
            <a:spLocks noGrp="1"/>
          </p:cNvSpPr>
          <p:nvPr>
            <p:ph type="body" sz="quarter" idx="21" hasCustomPrompt="1"/>
          </p:nvPr>
        </p:nvSpPr>
        <p:spPr>
          <a:xfrm>
            <a:off x="353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6" name="Текст 4"/>
          <p:cNvSpPr>
            <a:spLocks noGrp="1"/>
          </p:cNvSpPr>
          <p:nvPr>
            <p:ph type="body" sz="quarter" idx="22" hasCustomPrompt="1"/>
          </p:nvPr>
        </p:nvSpPr>
        <p:spPr>
          <a:xfrm>
            <a:off x="353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7" name="Текст 4"/>
          <p:cNvSpPr>
            <a:spLocks noGrp="1"/>
          </p:cNvSpPr>
          <p:nvPr>
            <p:ph type="body" sz="quarter" idx="23" hasCustomPrompt="1"/>
          </p:nvPr>
        </p:nvSpPr>
        <p:spPr>
          <a:xfrm>
            <a:off x="641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38" name="Текст 4"/>
          <p:cNvSpPr>
            <a:spLocks noGrp="1"/>
          </p:cNvSpPr>
          <p:nvPr>
            <p:ph type="body" sz="quarter" idx="24" hasCustomPrompt="1"/>
          </p:nvPr>
        </p:nvSpPr>
        <p:spPr>
          <a:xfrm>
            <a:off x="641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39" name="Текст 4"/>
          <p:cNvSpPr>
            <a:spLocks noGrp="1"/>
          </p:cNvSpPr>
          <p:nvPr>
            <p:ph type="body" sz="quarter" idx="25" hasCustomPrompt="1"/>
          </p:nvPr>
        </p:nvSpPr>
        <p:spPr>
          <a:xfrm>
            <a:off x="641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0" name="Текст 4"/>
          <p:cNvSpPr>
            <a:spLocks noGrp="1"/>
          </p:cNvSpPr>
          <p:nvPr>
            <p:ph type="body" sz="quarter" idx="26" hasCustomPrompt="1"/>
          </p:nvPr>
        </p:nvSpPr>
        <p:spPr>
          <a:xfrm>
            <a:off x="641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1" name="Текст 4"/>
          <p:cNvSpPr>
            <a:spLocks noGrp="1"/>
          </p:cNvSpPr>
          <p:nvPr>
            <p:ph type="body" sz="quarter" idx="27" hasCustomPrompt="1"/>
          </p:nvPr>
        </p:nvSpPr>
        <p:spPr>
          <a:xfrm>
            <a:off x="9298800" y="1306800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2" name="Текст 4"/>
          <p:cNvSpPr>
            <a:spLocks noGrp="1"/>
          </p:cNvSpPr>
          <p:nvPr>
            <p:ph type="body" sz="quarter" idx="28" hasCustomPrompt="1"/>
          </p:nvPr>
        </p:nvSpPr>
        <p:spPr>
          <a:xfrm>
            <a:off x="9298800" y="1774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  <p:sp>
        <p:nvSpPr>
          <p:cNvPr id="43" name="Текст 4"/>
          <p:cNvSpPr>
            <a:spLocks noGrp="1"/>
          </p:cNvSpPr>
          <p:nvPr>
            <p:ph type="body" sz="quarter" idx="29" hasCustomPrompt="1"/>
          </p:nvPr>
        </p:nvSpPr>
        <p:spPr>
          <a:xfrm>
            <a:off x="9298800" y="3756503"/>
            <a:ext cx="2232000" cy="25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 b="0" i="0">
                <a:solidFill>
                  <a:srgbClr val="FFFFFF"/>
                </a:solidFill>
                <a:latin typeface="CoFo Sans Medium" panose="020B0603030202060203" pitchFamily="34" charset="0"/>
                <a:ea typeface="CoFo Sans Medium" panose="020B0603030202060203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ru-RU" dirty="0"/>
              <a:t>Заголовок</a:t>
            </a:r>
          </a:p>
        </p:txBody>
      </p:sp>
      <p:sp>
        <p:nvSpPr>
          <p:cNvPr id="44" name="Текст 4"/>
          <p:cNvSpPr>
            <a:spLocks noGrp="1"/>
          </p:cNvSpPr>
          <p:nvPr>
            <p:ph type="body" sz="quarter" idx="30" hasCustomPrompt="1"/>
          </p:nvPr>
        </p:nvSpPr>
        <p:spPr>
          <a:xfrm>
            <a:off x="9298800" y="4222800"/>
            <a:ext cx="2232000" cy="13320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700"/>
              </a:spcBef>
              <a:buNone/>
              <a:defRPr sz="16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 dirty="0"/>
              <a:t>Текст</a:t>
            </a:r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6203952" y="1089025"/>
            <a:ext cx="5545137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5545137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_text+photo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Text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sz="quarter" idx="11" hasCustomPrompt="1"/>
          </p:nvPr>
        </p:nvSpPr>
        <p:spPr>
          <a:xfrm>
            <a:off x="4295776" y="1089025"/>
            <a:ext cx="7453314" cy="4679950"/>
          </a:xfrm>
          <a:prstGeom prst="roundRect">
            <a:avLst>
              <a:gd name="adj" fmla="val 4508"/>
            </a:avLst>
          </a:prstGeom>
        </p:spPr>
        <p:txBody>
          <a:bodyPr/>
          <a:lstStyle>
            <a:lvl1pPr marL="0" indent="0">
              <a:buNone/>
              <a:defRPr sz="2000"/>
            </a:lvl1pPr>
          </a:lstStyle>
          <a:p>
            <a:r>
              <a:rPr lang="ru-RU" dirty="0"/>
              <a:t>Нажмите на иконку и вставьте картинку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quarter" idx="12" hasCustomPrompt="1"/>
          </p:nvPr>
        </p:nvSpPr>
        <p:spPr>
          <a:xfrm>
            <a:off x="442913" y="1089025"/>
            <a:ext cx="3636961" cy="467995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spcBef>
                <a:spcPts val="1200"/>
              </a:spcBef>
              <a:buNone/>
              <a:defRPr sz="2000"/>
            </a:lvl1pPr>
            <a:lvl2pPr marL="317500" indent="0">
              <a:buNone/>
              <a:defRPr sz="2000"/>
            </a:lvl2pPr>
            <a:lvl3pPr marL="635000" indent="0">
              <a:buNone/>
              <a:defRPr sz="2000"/>
            </a:lvl3pPr>
            <a:lvl4pPr marL="952500" indent="0">
              <a:buNone/>
              <a:defRPr sz="2000"/>
            </a:lvl4pPr>
            <a:lvl5pPr marL="1270000" indent="0">
              <a:buNone/>
              <a:defRPr sz="2000"/>
            </a:lvl5pPr>
          </a:lstStyle>
          <a:p>
            <a:pPr lvl="0"/>
            <a:r>
              <a:rPr lang="ru-RU" dirty="0"/>
              <a:t>Текст слайда</a:t>
            </a:r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82" Type="http://schemas.openxmlformats.org/officeDocument/2006/relationships/image" Target="../media/image2.png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83" Type="http://schemas.openxmlformats.org/officeDocument/2006/relationships/image" Target="../media/image3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81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Relationship Id="rId24" Type="http://schemas.openxmlformats.org/officeDocument/2006/relationships/slideLayout" Target="../slideLayouts/slideLayout24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66" Type="http://schemas.openxmlformats.org/officeDocument/2006/relationships/slideLayout" Target="../slideLayouts/slideLayout6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Text"/>
          <p:cNvSpPr txBox="1">
            <a:spLocks noGrp="1"/>
          </p:cNvSpPr>
          <p:nvPr>
            <p:ph type="title"/>
          </p:nvPr>
        </p:nvSpPr>
        <p:spPr>
          <a:xfrm>
            <a:off x="442914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/>
          <a:p>
            <a:r>
              <a:rPr lang="ru-RU" dirty="0"/>
              <a:t>Заголовок</a:t>
            </a:r>
            <a:endParaRPr dirty="0"/>
          </a:p>
        </p:txBody>
      </p:sp>
      <p:pic>
        <p:nvPicPr>
          <p:cNvPr id="15" name="Рисунок 14"/>
          <p:cNvPicPr/>
          <p:nvPr userDrawn="1"/>
        </p:nvPicPr>
        <p:blipFill>
          <a:blip r:embed="rId8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9888" y="6229474"/>
            <a:ext cx="1339200" cy="180000"/>
          </a:xfrm>
          <a:prstGeom prst="rect">
            <a:avLst/>
          </a:prstGeom>
        </p:spPr>
      </p:pic>
      <p:pic>
        <p:nvPicPr>
          <p:cNvPr id="16" name="Рисунок 15"/>
          <p:cNvPicPr>
            <a:picLocks noChangeAspect="1"/>
          </p:cNvPicPr>
          <p:nvPr userDrawn="1"/>
        </p:nvPicPr>
        <p:blipFill>
          <a:blip r:embed="rId82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3"/>
              </a:ext>
            </a:extLst>
          </a:blip>
          <a:stretch>
            <a:fillRect/>
          </a:stretch>
        </p:blipFill>
        <p:spPr>
          <a:xfrm>
            <a:off x="442913" y="6222274"/>
            <a:ext cx="127575" cy="1944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  <p:sldLayoutId id="2147483692" r:id="rId44"/>
    <p:sldLayoutId id="2147483693" r:id="rId45"/>
    <p:sldLayoutId id="2147483694" r:id="rId46"/>
    <p:sldLayoutId id="2147483695" r:id="rId47"/>
    <p:sldLayoutId id="2147483696" r:id="rId48"/>
    <p:sldLayoutId id="2147483697" r:id="rId49"/>
    <p:sldLayoutId id="2147483698" r:id="rId50"/>
    <p:sldLayoutId id="2147483699" r:id="rId51"/>
    <p:sldLayoutId id="2147483700" r:id="rId52"/>
    <p:sldLayoutId id="2147483701" r:id="rId53"/>
    <p:sldLayoutId id="2147483702" r:id="rId54"/>
    <p:sldLayoutId id="2147483703" r:id="rId55"/>
    <p:sldLayoutId id="2147483704" r:id="rId56"/>
    <p:sldLayoutId id="2147483705" r:id="rId57"/>
    <p:sldLayoutId id="2147483706" r:id="rId58"/>
    <p:sldLayoutId id="2147483707" r:id="rId59"/>
    <p:sldLayoutId id="2147483708" r:id="rId60"/>
    <p:sldLayoutId id="2147483709" r:id="rId61"/>
    <p:sldLayoutId id="2147483710" r:id="rId62"/>
    <p:sldLayoutId id="2147483711" r:id="rId63"/>
    <p:sldLayoutId id="2147483712" r:id="rId64"/>
    <p:sldLayoutId id="2147483713" r:id="rId65"/>
    <p:sldLayoutId id="2147483714" r:id="rId66"/>
    <p:sldLayoutId id="2147483715" r:id="rId67"/>
    <p:sldLayoutId id="2147483716" r:id="rId68"/>
    <p:sldLayoutId id="2147483717" r:id="rId69"/>
    <p:sldLayoutId id="2147483718" r:id="rId70"/>
    <p:sldLayoutId id="2147483719" r:id="rId71"/>
    <p:sldLayoutId id="2147483720" r:id="rId72"/>
    <p:sldLayoutId id="2147483721" r:id="rId73"/>
    <p:sldLayoutId id="2147483722" r:id="rId74"/>
    <p:sldLayoutId id="2147483723" r:id="rId75"/>
    <p:sldLayoutId id="2147483724" r:id="rId76"/>
    <p:sldLayoutId id="2147483725" r:id="rId77"/>
    <p:sldLayoutId id="2147483726" r:id="rId78"/>
    <p:sldLayoutId id="2147483727" r:id="rId79"/>
  </p:sldLayoutIdLst>
  <p:transition spd="med"/>
  <p:txStyles>
    <p:titleStyle>
      <a:lvl1pPr marL="0" marR="0" indent="0" algn="l" defTabSz="412750" rtl="0" eaLnBrk="1" latinLnBrk="0" hangingPunct="1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defRPr sz="20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1pPr>
      <a:lvl2pPr marL="0" marR="0" indent="1143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2pPr>
      <a:lvl3pPr marL="0" marR="0" indent="2286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3pPr>
      <a:lvl4pPr marL="0" marR="0" indent="3429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4pPr>
      <a:lvl5pPr marL="0" marR="0" indent="4572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5pPr>
      <a:lvl6pPr marL="0" marR="0" indent="5715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6pPr>
      <a:lvl7pPr marL="0" marR="0" indent="6858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7pPr>
      <a:lvl8pPr marL="0" marR="0" indent="8001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8pPr>
      <a:lvl9pPr marL="0" marR="0" indent="914400" algn="l" defTabSz="412750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2800" b="0" i="0" u="none" strike="noStrike" cap="none" spc="0" baseline="0">
          <a:solidFill>
            <a:srgbClr val="000000"/>
          </a:solidFill>
          <a:uFillTx/>
          <a:latin typeface="CoFo Sans Medium" panose="020B0603030202060203"/>
          <a:ea typeface="CoFo Sans Medium" panose="020B0603030202060203"/>
          <a:cs typeface="CoFo Sans Medium" panose="020B0603030202060203"/>
          <a:sym typeface="CoFo Sans Medium" panose="020B0603030202060203"/>
        </a:defRPr>
      </a:lvl9pPr>
    </p:titleStyle>
    <p:bodyStyle>
      <a:lvl1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179705" marR="0" indent="-179705" algn="l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1905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2222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25400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2857500" marR="0" indent="-317500" algn="l" defTabSz="412750" eaLnBrk="1" latinLnBrk="0" hangingPunct="1">
        <a:lnSpc>
          <a:spcPct val="100000"/>
        </a:lnSpc>
        <a:spcBef>
          <a:spcPts val="2950"/>
        </a:spcBef>
        <a:spcAft>
          <a:spcPts val="0"/>
        </a:spcAft>
        <a:buClrTx/>
        <a:buSzPct val="125000"/>
        <a:buFontTx/>
        <a:buChar char="•"/>
        <a:defRPr sz="24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bodyStyle>
    <p:otherStyle>
      <a:lvl1pPr marL="0" marR="0" indent="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1pPr>
      <a:lvl2pPr marL="0" marR="0" indent="1143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2pPr>
      <a:lvl3pPr marL="0" marR="0" indent="2286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3pPr>
      <a:lvl4pPr marL="0" marR="0" indent="3429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4pPr>
      <a:lvl5pPr marL="0" marR="0" indent="4572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5pPr>
      <a:lvl6pPr marL="0" marR="0" indent="5715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6pPr>
      <a:lvl7pPr marL="0" marR="0" indent="6858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7pPr>
      <a:lvl8pPr marL="0" marR="0" indent="8001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8pPr>
      <a:lvl9pPr marL="0" marR="0" indent="914400" algn="r" defTabSz="41275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9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CoFo Sans" panose="020B0503030202060203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43230" y="441325"/>
            <a:ext cx="6252845" cy="4396105"/>
          </a:xfrm>
        </p:spPr>
        <p:txBody>
          <a:bodyPr>
            <a:noAutofit/>
          </a:bodyPr>
          <a:lstStyle/>
          <a:p>
            <a:r>
              <a:rPr lang="ru-RU" sz="5400" dirty="0"/>
              <a:t>Разработка модели прогнозирования объема тендера на арматуру</a:t>
            </a:r>
            <a:br>
              <a:rPr lang="ru-RU" sz="1400" dirty="0"/>
            </a:br>
            <a:endParaRPr lang="ru-RU" altLang="en-US" sz="6000" b="1" dirty="0">
              <a:solidFill>
                <a:schemeClr val="tx1"/>
              </a:solidFill>
              <a:latin typeface="CoFo Sans Medium" panose="020B0604020202020204" charset="-52"/>
              <a:ea typeface="CoFo Sans Medium" panose="020B0604020202020204" charset="-52"/>
            </a:endParaRPr>
          </a:p>
        </p:txBody>
      </p:sp>
      <p:sp>
        <p:nvSpPr>
          <p:cNvPr id="3" name="Заголовок 1"/>
          <p:cNvSpPr>
            <a:spLocks noGrp="1"/>
          </p:cNvSpPr>
          <p:nvPr/>
        </p:nvSpPr>
        <p:spPr>
          <a:xfrm>
            <a:off x="616518" y="6149788"/>
            <a:ext cx="3435529" cy="347265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7000" b="0" i="0" u="none" strike="noStrike" cap="none" spc="0" baseline="0">
                <a:solidFill>
                  <a:srgbClr val="FFFFFF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pPr algn="ctr"/>
            <a:r>
              <a:rPr lang="ru-RU" altLang="en-US" sz="2000" dirty="0">
                <a:latin typeface="CoFo Sans (Основной текст)"/>
                <a:cs typeface="Times New Roman" panose="02020603050405020304" charset="0"/>
              </a:rPr>
              <a:t>Команда ИСП-22</a:t>
            </a:r>
          </a:p>
        </p:txBody>
      </p:sp>
    </p:spTree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6A395B-88EC-42C7-B192-BC8CEBDA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BBAE82E-90D1-4C1B-9622-19983884D2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6960" y="1579845"/>
            <a:ext cx="8210550" cy="429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63E3EDD-4520-43A6-9626-B2E6C0F9DFD3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sz="1800" b="1" dirty="0">
                <a:latin typeface="+mj-lt"/>
                <a:cs typeface="Times New Roman" panose="02020603050405020304" pitchFamily="18" charset="0"/>
              </a:rPr>
              <a:t>Модель №2</a:t>
            </a:r>
            <a:r>
              <a:rPr lang="en-US" sz="1800" b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+mj-lt"/>
                <a:cs typeface="Times New Roman" panose="02020603050405020304" pitchFamily="18" charset="0"/>
              </a:rPr>
              <a:t>CatBoost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6724E0-5272-4330-BE1C-B004EA76274F}"/>
              </a:ext>
            </a:extLst>
          </p:cNvPr>
          <p:cNvSpPr txBox="1"/>
          <p:nvPr/>
        </p:nvSpPr>
        <p:spPr>
          <a:xfrm>
            <a:off x="3048000" y="3244334"/>
            <a:ext cx="6096000" cy="36933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sz="1800" b="1" dirty="0">
                <a:latin typeface="+mj-lt"/>
                <a:cs typeface="Times New Roman" panose="02020603050405020304" pitchFamily="18" charset="0"/>
              </a:rPr>
              <a:t>Модель №2</a:t>
            </a:r>
            <a:r>
              <a:rPr lang="en-US" sz="1800" b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1800" b="1" dirty="0" err="1">
                <a:latin typeface="+mj-lt"/>
                <a:cs typeface="Times New Roman" panose="02020603050405020304" pitchFamily="18" charset="0"/>
              </a:rPr>
              <a:t>CatBoost</a:t>
            </a:r>
            <a:endParaRPr lang="en-US" dirty="0"/>
          </a:p>
        </p:txBody>
      </p:sp>
      <p:sp>
        <p:nvSpPr>
          <p:cNvPr id="8" name="Заголовок 4">
            <a:extLst>
              <a:ext uri="{FF2B5EF4-FFF2-40B4-BE49-F238E27FC236}">
                <a16:creationId xmlns:a16="http://schemas.microsoft.com/office/drawing/2014/main" id="{7D9A6706-6C53-4E1C-BEEE-0AF34DBC86CC}"/>
              </a:ext>
            </a:extLst>
          </p:cNvPr>
          <p:cNvSpPr txBox="1">
            <a:spLocks/>
          </p:cNvSpPr>
          <p:nvPr/>
        </p:nvSpPr>
        <p:spPr>
          <a:xfrm>
            <a:off x="687320" y="44132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sz="4000" b="1" kern="0" dirty="0">
                <a:latin typeface="+mj-lt"/>
                <a:cs typeface="Times New Roman" panose="02020603050405020304" pitchFamily="18" charset="0"/>
              </a:rPr>
              <a:t>Модель №3</a:t>
            </a:r>
            <a:r>
              <a:rPr lang="en-US" sz="4000" b="1" kern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4000" b="1" kern="0" dirty="0" err="1">
                <a:latin typeface="+mj-lt"/>
                <a:cs typeface="Times New Roman" panose="02020603050405020304" pitchFamily="18" charset="0"/>
              </a:rPr>
              <a:t>LinearRegression</a:t>
            </a:r>
            <a:endParaRPr lang="ru-RU" sz="4000" b="1" kern="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9" name="Прямоугольник: скругленные углы 8">
            <a:extLst>
              <a:ext uri="{FF2B5EF4-FFF2-40B4-BE49-F238E27FC236}">
                <a16:creationId xmlns:a16="http://schemas.microsoft.com/office/drawing/2014/main" id="{D44A2CFD-E952-497D-920B-E839749EB542}"/>
              </a:ext>
            </a:extLst>
          </p:cNvPr>
          <p:cNvSpPr/>
          <p:nvPr/>
        </p:nvSpPr>
        <p:spPr>
          <a:xfrm>
            <a:off x="8254743" y="275293"/>
            <a:ext cx="3675527" cy="1138519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E3866D7-ACFF-4810-8511-4EEBF19105DD}"/>
              </a:ext>
            </a:extLst>
          </p:cNvPr>
          <p:cNvSpPr txBox="1"/>
          <p:nvPr/>
        </p:nvSpPr>
        <p:spPr>
          <a:xfrm>
            <a:off x="8343918" y="441326"/>
            <a:ext cx="3675527" cy="61144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400" b="1" dirty="0" err="1">
                <a:sym typeface="CoFo Sans" panose="020B0503030202060203"/>
              </a:rPr>
              <a:t>Пелюшенко</a:t>
            </a:r>
            <a:r>
              <a:rPr lang="ru-RU" sz="2400" b="1" dirty="0">
                <a:sym typeface="CoFo Sans" panose="020B0503030202060203"/>
              </a:rPr>
              <a:t> Владислав</a:t>
            </a:r>
            <a:endParaRPr kumimoji="0" lang="en-US" sz="24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28541722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5F3A0EE-776F-4E0B-84F3-642204035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24EC3B37-6A5F-4DCC-A278-31DAF65F5D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0056" y="1532966"/>
            <a:ext cx="8665580" cy="46086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4">
            <a:extLst>
              <a:ext uri="{FF2B5EF4-FFF2-40B4-BE49-F238E27FC236}">
                <a16:creationId xmlns:a16="http://schemas.microsoft.com/office/drawing/2014/main" id="{6462A5A7-79EE-46E7-B381-C132B90241CD}"/>
              </a:ext>
            </a:extLst>
          </p:cNvPr>
          <p:cNvSpPr txBox="1">
            <a:spLocks/>
          </p:cNvSpPr>
          <p:nvPr/>
        </p:nvSpPr>
        <p:spPr>
          <a:xfrm>
            <a:off x="660425" y="31557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sz="4000" b="1" kern="0" dirty="0">
                <a:latin typeface="+mj-lt"/>
                <a:cs typeface="Times New Roman" panose="02020603050405020304" pitchFamily="18" charset="0"/>
              </a:rPr>
              <a:t>Модель №4</a:t>
            </a:r>
            <a:r>
              <a:rPr lang="en-US" sz="4000" b="1" kern="0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4000" b="1" kern="0" dirty="0" err="1">
                <a:latin typeface="+mj-lt"/>
                <a:cs typeface="Times New Roman" panose="02020603050405020304" pitchFamily="18" charset="0"/>
              </a:rPr>
              <a:t>RandomForest</a:t>
            </a:r>
            <a:endParaRPr lang="ru-RU" sz="4000" b="1" kern="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4854118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5B9BAA-EE0B-42E4-99B5-FA0984CAE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02E56CFA-5501-43A3-A63B-FD0288C5EB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1077" y="1631576"/>
            <a:ext cx="8933716" cy="47850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4">
            <a:extLst>
              <a:ext uri="{FF2B5EF4-FFF2-40B4-BE49-F238E27FC236}">
                <a16:creationId xmlns:a16="http://schemas.microsoft.com/office/drawing/2014/main" id="{611027C7-16F3-42C0-BF7C-960863A60DDA}"/>
              </a:ext>
            </a:extLst>
          </p:cNvPr>
          <p:cNvSpPr txBox="1">
            <a:spLocks/>
          </p:cNvSpPr>
          <p:nvPr/>
        </p:nvSpPr>
        <p:spPr>
          <a:xfrm>
            <a:off x="660425" y="31557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sz="4000" b="1" kern="0" dirty="0">
                <a:latin typeface="+mj-lt"/>
                <a:cs typeface="Times New Roman" panose="02020603050405020304" pitchFamily="18" charset="0"/>
              </a:rPr>
              <a:t>Модель №5</a:t>
            </a:r>
            <a:r>
              <a:rPr lang="en-US" sz="4000" b="1" kern="0" dirty="0">
                <a:latin typeface="+mj-lt"/>
                <a:cs typeface="Times New Roman" panose="02020603050405020304" pitchFamily="18" charset="0"/>
              </a:rPr>
              <a:t> ARIMA</a:t>
            </a:r>
            <a:endParaRPr lang="ru-RU" sz="4000" b="1" kern="0" dirty="0">
              <a:latin typeface="+mj-lt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66BDC0B-5EF5-4DE6-9F09-CE68D4B1B574}"/>
              </a:ext>
            </a:extLst>
          </p:cNvPr>
          <p:cNvSpPr txBox="1"/>
          <p:nvPr/>
        </p:nvSpPr>
        <p:spPr>
          <a:xfrm>
            <a:off x="5010798" y="3907576"/>
            <a:ext cx="2779531" cy="61144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400" b="1" dirty="0">
                <a:sym typeface="CoFo Sans" panose="020B0503030202060203"/>
              </a:rPr>
              <a:t>Шитов Владимир</a:t>
            </a:r>
            <a:endParaRPr kumimoji="0" lang="en-US" sz="24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Прямоугольник: скругленные углы 6">
            <a:extLst>
              <a:ext uri="{FF2B5EF4-FFF2-40B4-BE49-F238E27FC236}">
                <a16:creationId xmlns:a16="http://schemas.microsoft.com/office/drawing/2014/main" id="{9163FC3F-DCDA-4D9E-92CF-5A341D82ED8C}"/>
              </a:ext>
            </a:extLst>
          </p:cNvPr>
          <p:cNvSpPr/>
          <p:nvPr/>
        </p:nvSpPr>
        <p:spPr>
          <a:xfrm>
            <a:off x="8858678" y="315576"/>
            <a:ext cx="2707342" cy="1017715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CB85CAE-5DDB-4F12-ADAC-FD9EB473753E}"/>
              </a:ext>
            </a:extLst>
          </p:cNvPr>
          <p:cNvSpPr txBox="1"/>
          <p:nvPr/>
        </p:nvSpPr>
        <p:spPr>
          <a:xfrm>
            <a:off x="8965783" y="359194"/>
            <a:ext cx="2779531" cy="61144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400" b="1" dirty="0">
                <a:sym typeface="CoFo Sans" panose="020B0503030202060203"/>
              </a:rPr>
              <a:t>Шитов Владимир</a:t>
            </a:r>
            <a:endParaRPr kumimoji="0" lang="en-US" sz="24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209356865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66FE64D-ED3D-4FB7-8B70-574AE193C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06B97D76-D664-4E84-8945-4B495A131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7972" y="1767920"/>
            <a:ext cx="8515630" cy="4561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Заголовок 4">
            <a:extLst>
              <a:ext uri="{FF2B5EF4-FFF2-40B4-BE49-F238E27FC236}">
                <a16:creationId xmlns:a16="http://schemas.microsoft.com/office/drawing/2014/main" id="{6B2820AE-1C91-4F4A-8E22-119CCEDEDCA2}"/>
              </a:ext>
            </a:extLst>
          </p:cNvPr>
          <p:cNvSpPr txBox="1">
            <a:spLocks/>
          </p:cNvSpPr>
          <p:nvPr/>
        </p:nvSpPr>
        <p:spPr>
          <a:xfrm>
            <a:off x="660425" y="315576"/>
            <a:ext cx="11302400" cy="647700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normAutofit/>
          </a:bodyPr>
          <a:lstStyle>
            <a:lvl1pPr marL="0" marR="0" indent="0" algn="l" defTabSz="4127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0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1pPr>
            <a:lvl2pPr marL="0" marR="0" indent="1143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2pPr>
            <a:lvl3pPr marL="0" marR="0" indent="2286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3pPr>
            <a:lvl4pPr marL="0" marR="0" indent="3429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4pPr>
            <a:lvl5pPr marL="0" marR="0" indent="4572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5pPr>
            <a:lvl6pPr marL="0" marR="0" indent="5715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6pPr>
            <a:lvl7pPr marL="0" marR="0" indent="6858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7pPr>
            <a:lvl8pPr marL="0" marR="0" indent="8001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8pPr>
            <a:lvl9pPr marL="0" marR="0" indent="914400" algn="l" defTabSz="41275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sz="2800" b="0" i="0" u="none" strike="noStrike" cap="none" spc="0" baseline="0">
                <a:solidFill>
                  <a:srgbClr val="000000"/>
                </a:solidFill>
                <a:uFillTx/>
                <a:latin typeface="CoFo Sans Medium" panose="020B0603030202060203"/>
                <a:ea typeface="CoFo Sans Medium" panose="020B0603030202060203"/>
                <a:cs typeface="CoFo Sans Medium" panose="020B0603030202060203"/>
                <a:sym typeface="CoFo Sans Medium" panose="020B0603030202060203"/>
              </a:defRPr>
            </a:lvl9pPr>
          </a:lstStyle>
          <a:p>
            <a:r>
              <a:rPr lang="ru-RU" sz="4000" b="1" kern="0" dirty="0">
                <a:latin typeface="+mj-lt"/>
                <a:cs typeface="Times New Roman" panose="02020603050405020304" pitchFamily="18" charset="0"/>
              </a:rPr>
              <a:t>Модель №6</a:t>
            </a:r>
            <a:r>
              <a:rPr lang="en-US" sz="4000" b="1" kern="0" dirty="0">
                <a:latin typeface="+mj-lt"/>
                <a:cs typeface="Times New Roman" panose="02020603050405020304" pitchFamily="18" charset="0"/>
              </a:rPr>
              <a:t> SARIMA</a:t>
            </a:r>
            <a:endParaRPr lang="ru-RU" sz="4000" b="1" kern="0" dirty="0"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38771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3D46D5-1B5C-3FBC-2E24-FA47B0036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59283680-6EE1-4DB8-5F34-7CC8C2ECF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8428" y="542880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Вывод:</a:t>
            </a: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D5307BA0-DA66-C9AC-0562-F6576DB5B185}"/>
              </a:ext>
            </a:extLst>
          </p:cNvPr>
          <p:cNvSpPr/>
          <p:nvPr/>
        </p:nvSpPr>
        <p:spPr>
          <a:xfrm>
            <a:off x="2469627" y="2713910"/>
            <a:ext cx="6844701" cy="1430179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800" b="1" dirty="0">
                <a:sym typeface="CoFo Sans" panose="020B0503030202060203"/>
              </a:rPr>
              <a:t>Необходимо доработать модели и создать приложение</a:t>
            </a:r>
            <a:endParaRPr kumimoji="0" lang="ru-RU" sz="28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ru-RU" sz="2800" b="1" dirty="0"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433625626"/>
      </p:ext>
    </p:extLst>
  </p:cSld>
  <p:clrMapOvr>
    <a:masterClrMapping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C3409A-252B-14EC-F541-0BEAA0756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4F17AF-EEA3-4964-B149-306561D75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914" y="441325"/>
            <a:ext cx="6504733" cy="894416"/>
          </a:xfrm>
        </p:spPr>
        <p:txBody>
          <a:bodyPr/>
          <a:lstStyle/>
          <a:p>
            <a:r>
              <a:rPr lang="ru-RU" b="1" dirty="0"/>
              <a:t>Пример ПО</a:t>
            </a:r>
            <a:endParaRPr lang="en-US" b="1" dirty="0"/>
          </a:p>
        </p:txBody>
      </p:sp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98236999-7F51-4142-93AD-EA217EBBBD14}"/>
              </a:ext>
            </a:extLst>
          </p:cNvPr>
          <p:cNvSpPr/>
          <p:nvPr/>
        </p:nvSpPr>
        <p:spPr>
          <a:xfrm>
            <a:off x="2837181" y="3015026"/>
            <a:ext cx="5171610" cy="953453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800" b="1" dirty="0">
                <a:sym typeface="CoFo Sans" panose="020B0503030202060203"/>
              </a:rPr>
              <a:t>В разработке</a:t>
            </a:r>
            <a:endParaRPr kumimoji="0" lang="ru-RU" sz="28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ru-RU" sz="2800" b="1" dirty="0"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3534009174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0ABAEE86-9BCF-CF1C-A848-3469C92FBCCD}"/>
              </a:ext>
            </a:extLst>
          </p:cNvPr>
          <p:cNvSpPr/>
          <p:nvPr/>
        </p:nvSpPr>
        <p:spPr>
          <a:xfrm>
            <a:off x="0" y="902368"/>
            <a:ext cx="12073690" cy="5059279"/>
          </a:xfrm>
          <a:prstGeom prst="rect">
            <a:avLst/>
          </a:prstGeom>
          <a:solidFill>
            <a:srgbClr val="FFFFFF"/>
          </a:solidFill>
          <a:ln w="25400" cap="flat">
            <a:solidFill>
              <a:schemeClr val="tx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ru-RU" sz="2400" b="0" i="0" u="none" strike="noStrike" cap="none" spc="0" normalizeH="0" baseline="0" dirty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7B99859E-5300-F3CD-303A-7DAE6BADDB6D}"/>
              </a:ext>
            </a:extLst>
          </p:cNvPr>
          <p:cNvSpPr/>
          <p:nvPr/>
        </p:nvSpPr>
        <p:spPr>
          <a:xfrm>
            <a:off x="480060" y="1995821"/>
            <a:ext cx="6625820" cy="2383631"/>
          </a:xfrm>
          <a:prstGeom prst="roundRect">
            <a:avLst/>
          </a:prstGeom>
          <a:solidFill>
            <a:srgbClr val="FFFFFF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514350" indent="-514350" algn="just">
              <a:buFont typeface="+mj-lt"/>
              <a:buAutoNum type="arabicPeriod"/>
            </a:pPr>
            <a:r>
              <a:rPr lang="ru-RU" altLang="en-US" sz="2800" b="1" dirty="0">
                <a:solidFill>
                  <a:schemeClr val="accent6"/>
                </a:solidFill>
                <a:cs typeface="Times New Roman" panose="02020603050405020304" charset="0"/>
              </a:rPr>
              <a:t>Шаги выполнения</a:t>
            </a:r>
            <a:endParaRPr lang="en-US" altLang="en-US" sz="2800" b="1" dirty="0">
              <a:solidFill>
                <a:schemeClr val="accent6"/>
              </a:solidFill>
              <a:cs typeface="Times New Roman" panose="02020603050405020304" charset="0"/>
            </a:endParaRPr>
          </a:p>
          <a:p>
            <a:pPr marL="514350" indent="-514350" algn="just">
              <a:buFont typeface="+mj-lt"/>
              <a:buAutoNum type="arabicPeriod"/>
            </a:pPr>
            <a:endParaRPr lang="ru-RU" altLang="en-US" sz="2800" b="1" dirty="0">
              <a:solidFill>
                <a:schemeClr val="accent6"/>
              </a:solidFill>
              <a:cs typeface="Times New Roman" panose="02020603050405020304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ru-RU" altLang="en-US" sz="2800" b="1" dirty="0">
                <a:solidFill>
                  <a:schemeClr val="accent6"/>
                </a:solidFill>
                <a:cs typeface="Times New Roman" panose="02020603050405020304" charset="0"/>
              </a:rPr>
              <a:t>Процесс выполнения</a:t>
            </a:r>
            <a:endParaRPr lang="en-US" altLang="en-US" sz="2800" b="1" dirty="0">
              <a:solidFill>
                <a:schemeClr val="accent6"/>
              </a:solidFill>
              <a:cs typeface="Times New Roman" panose="02020603050405020304" charset="0"/>
            </a:endParaRPr>
          </a:p>
          <a:p>
            <a:pPr marL="514350" indent="-514350" algn="just">
              <a:buFont typeface="+mj-lt"/>
              <a:buAutoNum type="arabicPeriod"/>
            </a:pPr>
            <a:endParaRPr lang="ru-RU" altLang="en-US" sz="2800" b="1" dirty="0">
              <a:solidFill>
                <a:schemeClr val="accent6"/>
              </a:solidFill>
              <a:cs typeface="Times New Roman" panose="02020603050405020304" charset="0"/>
            </a:endParaRPr>
          </a:p>
          <a:p>
            <a:pPr marL="514350" indent="-514350" algn="just">
              <a:buFont typeface="+mj-lt"/>
              <a:buAutoNum type="arabicPeriod"/>
            </a:pPr>
            <a:r>
              <a:rPr lang="ru-RU" altLang="en-US" sz="2800" b="1" dirty="0">
                <a:solidFill>
                  <a:schemeClr val="accent6"/>
                </a:solidFill>
                <a:cs typeface="Times New Roman" panose="02020603050405020304" charset="0"/>
              </a:rPr>
              <a:t>Результат</a:t>
            </a:r>
          </a:p>
        </p:txBody>
      </p:sp>
      <p:sp>
        <p:nvSpPr>
          <p:cNvPr id="10" name="Блок-схема: завершение 9"/>
          <p:cNvSpPr/>
          <p:nvPr/>
        </p:nvSpPr>
        <p:spPr>
          <a:xfrm>
            <a:off x="480060" y="281086"/>
            <a:ext cx="4201484" cy="952143"/>
          </a:xfrm>
          <a:prstGeom prst="flowChartTerminator">
            <a:avLst/>
          </a:prstGeom>
          <a:solidFill>
            <a:srgbClr val="1485FC"/>
          </a:solidFill>
          <a:ln w="25400" cap="flat">
            <a:solidFill>
              <a:srgbClr val="1485FC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vertOverflow="overflow" horzOverflow="overflow" vert="horz" wrap="square" lIns="0" tIns="0" rIns="0" bIns="0" numCol="1" spcCol="38100" rtlCol="0" anchor="ctr" forceAA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ru-RU" altLang="en-US" sz="4400" b="0" i="0" u="none" strike="noStrike" cap="none" spc="0" normalizeH="0" baseline="0" dirty="0">
                <a:ln>
                  <a:noFill/>
                </a:ln>
                <a:effectLst/>
                <a:uFillTx/>
                <a:latin typeface="+mj-lt"/>
                <a:ea typeface="+mn-ea"/>
                <a:cs typeface="+mn-cs"/>
                <a:sym typeface="CoFo Sans" panose="020B0503030202060203"/>
              </a:rPr>
              <a:t>Содержание</a:t>
            </a:r>
          </a:p>
        </p:txBody>
      </p:sp>
    </p:spTree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1F8A86F5-66F0-0B68-F55C-A1F05BE9A505}"/>
              </a:ext>
            </a:extLst>
          </p:cNvPr>
          <p:cNvSpPr/>
          <p:nvPr/>
        </p:nvSpPr>
        <p:spPr>
          <a:xfrm>
            <a:off x="3044943" y="3146164"/>
            <a:ext cx="8128137" cy="2179320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bg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algn="ctr"/>
            <a:r>
              <a:rPr lang="ru-RU" sz="3200" dirty="0"/>
              <a:t>Разработка модели, которая на основе исторических данных предсказывает оптимальный объем тендера на неделю T.</a:t>
            </a:r>
          </a:p>
          <a:p>
            <a:pPr algn="ctr"/>
            <a:endParaRPr lang="ru-RU" sz="3200" dirty="0">
              <a:latin typeface="+mn-lt"/>
              <a:ea typeface="+mn-ea"/>
              <a:cs typeface="Times New Roman" panose="0202060305040502030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5810F76-77B9-2EB3-4287-E4EEB9FF3760}"/>
              </a:ext>
            </a:extLst>
          </p:cNvPr>
          <p:cNvSpPr txBox="1"/>
          <p:nvPr/>
        </p:nvSpPr>
        <p:spPr>
          <a:xfrm>
            <a:off x="537283" y="1661169"/>
            <a:ext cx="6097002" cy="64633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altLang="en-US" sz="3600" dirty="0">
                <a:solidFill>
                  <a:schemeClr val="accent6"/>
                </a:solidFill>
                <a:latin typeface="+mj-lt"/>
                <a:cs typeface="Times New Roman" panose="02020603050405020304" charset="0"/>
              </a:rPr>
              <a:t>Цель работы:</a:t>
            </a:r>
            <a:endParaRPr lang="ru-RU" sz="3600" dirty="0">
              <a:solidFill>
                <a:schemeClr val="accent6"/>
              </a:solidFill>
              <a:latin typeface="+mj-lt"/>
              <a:ea typeface="+mn-ea"/>
              <a:cs typeface="Times New Roman" panose="0202060305040502030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11E085D-58B9-E950-AB8F-1B04389A2AAB}"/>
              </a:ext>
            </a:extLst>
          </p:cNvPr>
          <p:cNvSpPr txBox="1"/>
          <p:nvPr/>
        </p:nvSpPr>
        <p:spPr>
          <a:xfrm>
            <a:off x="537283" y="568642"/>
            <a:ext cx="6097002" cy="769441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r>
              <a:rPr lang="ru-RU" altLang="en-US" sz="4400" dirty="0">
                <a:solidFill>
                  <a:schemeClr val="accent6"/>
                </a:solidFill>
                <a:latin typeface="+mj-lt"/>
                <a:cs typeface="Times New Roman" panose="02020603050405020304" charset="0"/>
              </a:rPr>
              <a:t>Постановка задачи</a:t>
            </a:r>
            <a:endParaRPr lang="ru-RU" sz="4400" dirty="0">
              <a:solidFill>
                <a:schemeClr val="accent6"/>
              </a:solidFill>
              <a:latin typeface="+mj-lt"/>
              <a:ea typeface="+mn-ea"/>
              <a:cs typeface="Times New Roman" panose="02020603050405020304" charset="0"/>
            </a:endParaRPr>
          </a:p>
        </p:txBody>
      </p:sp>
    </p:spTree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376A28B-8566-47A5-4495-176A6069A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sz="4400" dirty="0"/>
              <a:t>Выполнение работы:</a:t>
            </a:r>
          </a:p>
        </p:txBody>
      </p:sp>
      <p:sp>
        <p:nvSpPr>
          <p:cNvPr id="45" name="Скругленный прямоугольник 44">
            <a:extLst>
              <a:ext uri="{FF2B5EF4-FFF2-40B4-BE49-F238E27FC236}">
                <a16:creationId xmlns:a16="http://schemas.microsoft.com/office/drawing/2014/main" id="{B40FB197-9F9F-08F4-9008-A2F11C9CEE77}"/>
              </a:ext>
            </a:extLst>
          </p:cNvPr>
          <p:cNvSpPr/>
          <p:nvPr/>
        </p:nvSpPr>
        <p:spPr>
          <a:xfrm>
            <a:off x="9407130" y="4563075"/>
            <a:ext cx="2480400" cy="508463"/>
          </a:xfrm>
          <a:prstGeom prst="roundRect">
            <a:avLst>
              <a:gd name="adj" fmla="val 46280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ru-RU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377CDE4-DBB4-3535-FA2B-4ED18D448D19}"/>
              </a:ext>
            </a:extLst>
          </p:cNvPr>
          <p:cNvSpPr txBox="1"/>
          <p:nvPr/>
        </p:nvSpPr>
        <p:spPr>
          <a:xfrm>
            <a:off x="9627263" y="4674242"/>
            <a:ext cx="429510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/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000" dirty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sym typeface="CoFo Sans"/>
              </a:rPr>
              <a:t>00</a:t>
            </a:r>
            <a:endParaRPr kumimoji="0" lang="ru-RU" sz="2000" u="none" strike="noStrike" cap="none" spc="0" normalizeH="0" baseline="0" dirty="0">
              <a:ln>
                <a:noFill/>
              </a:ln>
              <a:solidFill>
                <a:srgbClr val="007DFF"/>
              </a:solidFill>
              <a:effectLst/>
              <a:uFillTx/>
              <a:latin typeface="CoFo Sans Medium" panose="020B0503030202060203" pitchFamily="34" charset="0"/>
              <a:ea typeface="CoFo Sans Medium" panose="020B0503030202060203" pitchFamily="34" charset="0"/>
              <a:sym typeface="CoFo San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3938C7C-7D17-AB44-E7FB-657B9AF47E0C}"/>
              </a:ext>
            </a:extLst>
          </p:cNvPr>
          <p:cNvSpPr txBox="1"/>
          <p:nvPr/>
        </p:nvSpPr>
        <p:spPr>
          <a:xfrm>
            <a:off x="9842018" y="4698201"/>
            <a:ext cx="1702783" cy="2787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 anchor="b" anchorCtr="0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altLang="en-US" sz="2000" b="1" dirty="0">
                <a:solidFill>
                  <a:schemeClr val="accent6"/>
                </a:solidFill>
                <a:cs typeface="Times New Roman" panose="02020603050405020304" charset="0"/>
              </a:rPr>
              <a:t>Результат</a:t>
            </a:r>
            <a:endParaRPr kumimoji="0" lang="ru-RU" sz="24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3" name="Скругленный прямоугольник 2">
            <a:extLst>
              <a:ext uri="{FF2B5EF4-FFF2-40B4-BE49-F238E27FC236}">
                <a16:creationId xmlns:a16="http://schemas.microsoft.com/office/drawing/2014/main" id="{A5972CAD-11C0-33B1-D5AA-E70F66D343A2}"/>
              </a:ext>
            </a:extLst>
          </p:cNvPr>
          <p:cNvSpPr/>
          <p:nvPr/>
        </p:nvSpPr>
        <p:spPr>
          <a:xfrm>
            <a:off x="442914" y="1409750"/>
            <a:ext cx="2810248" cy="163123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sz="1600" dirty="0"/>
              <a:t>Поиск и обработка данных</a:t>
            </a:r>
          </a:p>
          <a:p>
            <a:pPr algn="ctr" defTabSz="825500" hangingPunct="0"/>
            <a:r>
              <a:rPr lang="ru-RU" sz="1600" b="1" dirty="0">
                <a:solidFill>
                  <a:schemeClr val="accent6"/>
                </a:solidFill>
              </a:rPr>
              <a:t>Поиск и обработка данных</a:t>
            </a:r>
          </a:p>
          <a:p>
            <a:pPr algn="ctr" defTabSz="825500" hangingPunct="0"/>
            <a:endParaRPr kumimoji="0" lang="ru-RU" sz="1600" b="1" i="0" u="none" strike="noStrike" cap="none" spc="0" normalizeH="0" baseline="0" dirty="0">
              <a:ln>
                <a:noFill/>
              </a:ln>
              <a:solidFill>
                <a:schemeClr val="accent6"/>
              </a:solidFill>
              <a:effectLst/>
              <a:uFillTx/>
              <a:latin typeface="+mn-lt"/>
              <a:ea typeface="+mn-ea"/>
              <a:cs typeface="+mn-cs"/>
              <a:sym typeface="CoFo San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9E99AB-00EF-5E6C-076C-8B0E2307DCAF}"/>
              </a:ext>
            </a:extLst>
          </p:cNvPr>
          <p:cNvSpPr txBox="1"/>
          <p:nvPr/>
        </p:nvSpPr>
        <p:spPr>
          <a:xfrm>
            <a:off x="594025" y="2621605"/>
            <a:ext cx="429510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/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000" u="none" strike="noStrike" cap="none" spc="0" normalizeH="0" baseline="0" dirty="0">
                <a:ln>
                  <a:noFill/>
                </a:ln>
                <a:solidFill>
                  <a:srgbClr val="007DFF"/>
                </a:solidFill>
                <a:effectLst/>
                <a:uFillTx/>
                <a:latin typeface="CoFo Sans Medium" panose="020B0503030202060203" pitchFamily="34" charset="0"/>
                <a:ea typeface="CoFo Sans Medium" panose="020B0503030202060203" pitchFamily="34" charset="0"/>
                <a:sym typeface="CoFo Sans"/>
              </a:rPr>
              <a:t>1</a:t>
            </a:r>
          </a:p>
        </p:txBody>
      </p:sp>
      <p:sp>
        <p:nvSpPr>
          <p:cNvPr id="6" name="Скругленный прямоугольник 5">
            <a:extLst>
              <a:ext uri="{FF2B5EF4-FFF2-40B4-BE49-F238E27FC236}">
                <a16:creationId xmlns:a16="http://schemas.microsoft.com/office/drawing/2014/main" id="{2E343490-82F1-EBDA-9EA8-42BF7B585855}"/>
              </a:ext>
            </a:extLst>
          </p:cNvPr>
          <p:cNvSpPr/>
          <p:nvPr/>
        </p:nvSpPr>
        <p:spPr>
          <a:xfrm>
            <a:off x="3376011" y="1405641"/>
            <a:ext cx="2810248" cy="163123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sz="1600" b="1" dirty="0">
                <a:solidFill>
                  <a:schemeClr val="accent6"/>
                </a:solidFill>
              </a:rPr>
              <a:t>Выбор библиотек и моделей</a:t>
            </a:r>
          </a:p>
          <a:p>
            <a:pPr algn="ctr" defTabSz="825500" hangingPunct="0"/>
            <a:endParaRPr lang="ru-RU" altLang="en-US" sz="1600" b="1" dirty="0">
              <a:solidFill>
                <a:schemeClr val="accent6"/>
              </a:solidFill>
              <a:cs typeface="Times New Roman" panose="0202060305040502030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140726-4DC9-511D-970E-7CC38DB81B01}"/>
              </a:ext>
            </a:extLst>
          </p:cNvPr>
          <p:cNvSpPr txBox="1"/>
          <p:nvPr/>
        </p:nvSpPr>
        <p:spPr>
          <a:xfrm>
            <a:off x="3527122" y="2627603"/>
            <a:ext cx="429510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/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ru-RU" sz="2000" dirty="0">
                <a:solidFill>
                  <a:srgbClr val="007DFF"/>
                </a:solidFill>
                <a:latin typeface="CoFo Sans Medium" panose="020B0503030202060203" pitchFamily="34" charset="0"/>
                <a:ea typeface="CoFo Sans Medium" panose="020B0503030202060203" pitchFamily="34" charset="0"/>
                <a:sym typeface="CoFo Sans"/>
              </a:rPr>
              <a:t>2</a:t>
            </a:r>
            <a:endParaRPr kumimoji="0" lang="ru-RU" sz="2000" u="none" strike="noStrike" cap="none" spc="0" normalizeH="0" baseline="0" dirty="0">
              <a:ln>
                <a:noFill/>
              </a:ln>
              <a:solidFill>
                <a:srgbClr val="007DFF"/>
              </a:solidFill>
              <a:effectLst/>
              <a:uFillTx/>
              <a:latin typeface="CoFo Sans Medium" panose="020B0503030202060203" pitchFamily="34" charset="0"/>
              <a:ea typeface="CoFo Sans Medium" panose="020B0503030202060203" pitchFamily="34" charset="0"/>
              <a:sym typeface="CoFo Sans"/>
            </a:endParaRPr>
          </a:p>
        </p:txBody>
      </p:sp>
      <p:sp>
        <p:nvSpPr>
          <p:cNvPr id="9" name="Скругленный прямоугольник 8">
            <a:extLst>
              <a:ext uri="{FF2B5EF4-FFF2-40B4-BE49-F238E27FC236}">
                <a16:creationId xmlns:a16="http://schemas.microsoft.com/office/drawing/2014/main" id="{0CE3BE6E-5644-AF23-E8AB-B5315AA1EE28}"/>
              </a:ext>
            </a:extLst>
          </p:cNvPr>
          <p:cNvSpPr/>
          <p:nvPr/>
        </p:nvSpPr>
        <p:spPr>
          <a:xfrm>
            <a:off x="6309108" y="1405641"/>
            <a:ext cx="2810248" cy="163123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sz="1600" b="1" dirty="0">
                <a:solidFill>
                  <a:schemeClr val="accent6"/>
                </a:solidFill>
              </a:rPr>
              <a:t>Обучение и тестирование моделей</a:t>
            </a:r>
          </a:p>
          <a:p>
            <a:pPr algn="ctr" defTabSz="825500" hangingPunct="0"/>
            <a:endParaRPr lang="ru-RU" altLang="en-US" sz="1600" b="1" dirty="0">
              <a:solidFill>
                <a:schemeClr val="accent6"/>
              </a:solidFill>
              <a:cs typeface="Times New Roman" panose="0202060305040502030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A8C8A7F-EDE7-4453-B839-8E393DF1DFB5}"/>
              </a:ext>
            </a:extLst>
          </p:cNvPr>
          <p:cNvSpPr txBox="1"/>
          <p:nvPr/>
        </p:nvSpPr>
        <p:spPr>
          <a:xfrm>
            <a:off x="6460219" y="2608720"/>
            <a:ext cx="429510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/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000" u="none" strike="noStrike" cap="none" spc="0" normalizeH="0" baseline="0" dirty="0">
                <a:ln>
                  <a:noFill/>
                </a:ln>
                <a:solidFill>
                  <a:srgbClr val="007DFF"/>
                </a:solidFill>
                <a:effectLst/>
                <a:uFillTx/>
                <a:latin typeface="CoFo Sans Medium" panose="020B0503030202060203" pitchFamily="34" charset="0"/>
                <a:ea typeface="CoFo Sans Medium" panose="020B0503030202060203" pitchFamily="34" charset="0"/>
                <a:sym typeface="CoFo Sans"/>
              </a:rPr>
              <a:t>3</a:t>
            </a:r>
          </a:p>
        </p:txBody>
      </p:sp>
      <p:sp>
        <p:nvSpPr>
          <p:cNvPr id="12" name="Скругленный прямоугольник 11">
            <a:extLst>
              <a:ext uri="{FF2B5EF4-FFF2-40B4-BE49-F238E27FC236}">
                <a16:creationId xmlns:a16="http://schemas.microsoft.com/office/drawing/2014/main" id="{ABC62D4A-AD61-7A4F-D33C-8B058EB80142}"/>
              </a:ext>
            </a:extLst>
          </p:cNvPr>
          <p:cNvSpPr/>
          <p:nvPr/>
        </p:nvSpPr>
        <p:spPr>
          <a:xfrm>
            <a:off x="9231500" y="1405641"/>
            <a:ext cx="2810248" cy="163123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sz="1600" b="1" dirty="0">
                <a:solidFill>
                  <a:schemeClr val="accent6"/>
                </a:solidFill>
              </a:rPr>
              <a:t>Проверка качества предсказаний</a:t>
            </a:r>
          </a:p>
          <a:p>
            <a:pPr algn="ctr" defTabSz="825500" hangingPunct="0"/>
            <a:endParaRPr lang="ru-RU" altLang="en-US" sz="1600" b="1" dirty="0">
              <a:solidFill>
                <a:schemeClr val="accent6"/>
              </a:solidFill>
              <a:cs typeface="Times New Roman" panose="0202060305040502030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D09A5E5-F5F0-FB98-8D79-2278CA2D7A73}"/>
              </a:ext>
            </a:extLst>
          </p:cNvPr>
          <p:cNvSpPr txBox="1"/>
          <p:nvPr/>
        </p:nvSpPr>
        <p:spPr>
          <a:xfrm>
            <a:off x="9371190" y="2570124"/>
            <a:ext cx="429510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/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000" u="none" strike="noStrike" cap="none" spc="0" normalizeH="0" baseline="0" dirty="0">
                <a:ln>
                  <a:noFill/>
                </a:ln>
                <a:solidFill>
                  <a:srgbClr val="007DFF"/>
                </a:solidFill>
                <a:effectLst/>
                <a:uFillTx/>
                <a:latin typeface="CoFo Sans Medium" panose="020B0503030202060203" pitchFamily="34" charset="0"/>
                <a:ea typeface="CoFo Sans Medium" panose="020B0503030202060203" pitchFamily="34" charset="0"/>
                <a:sym typeface="CoFo Sans"/>
              </a:rPr>
              <a:t>4</a:t>
            </a:r>
          </a:p>
        </p:txBody>
      </p:sp>
      <p:cxnSp>
        <p:nvCxnSpPr>
          <p:cNvPr id="48" name="Прямая со стрелкой 47">
            <a:extLst>
              <a:ext uri="{FF2B5EF4-FFF2-40B4-BE49-F238E27FC236}">
                <a16:creationId xmlns:a16="http://schemas.microsoft.com/office/drawing/2014/main" id="{7B8B9877-89E1-0D95-7BD7-EE93F55638F9}"/>
              </a:ext>
            </a:extLst>
          </p:cNvPr>
          <p:cNvCxnSpPr>
            <a:cxnSpLocks/>
            <a:stCxn id="3" idx="3"/>
            <a:endCxn id="6" idx="1"/>
          </p:cNvCxnSpPr>
          <p:nvPr/>
        </p:nvCxnSpPr>
        <p:spPr>
          <a:xfrm flipV="1">
            <a:off x="3253162" y="2221256"/>
            <a:ext cx="122849" cy="4109"/>
          </a:xfrm>
          <a:prstGeom prst="straightConnector1">
            <a:avLst/>
          </a:prstGeom>
          <a:noFill/>
          <a:ln w="12700" cap="flat">
            <a:solidFill>
              <a:srgbClr val="007DFF"/>
            </a:solidFill>
            <a:prstDash val="solid"/>
            <a:round/>
            <a:tailEnd type="arrow" w="lg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Прямая со стрелкой 48">
            <a:extLst>
              <a:ext uri="{FF2B5EF4-FFF2-40B4-BE49-F238E27FC236}">
                <a16:creationId xmlns:a16="http://schemas.microsoft.com/office/drawing/2014/main" id="{96A21E33-5EAD-5718-E0B2-53BDACD627ED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>
            <a:off x="6186259" y="2221256"/>
            <a:ext cx="122849" cy="0"/>
          </a:xfrm>
          <a:prstGeom prst="straightConnector1">
            <a:avLst/>
          </a:prstGeom>
          <a:noFill/>
          <a:ln w="12700" cap="flat">
            <a:solidFill>
              <a:srgbClr val="007DFF"/>
            </a:solidFill>
            <a:prstDash val="solid"/>
            <a:round/>
            <a:tailEnd type="arrow" w="lg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Прямая со стрелкой 49">
            <a:extLst>
              <a:ext uri="{FF2B5EF4-FFF2-40B4-BE49-F238E27FC236}">
                <a16:creationId xmlns:a16="http://schemas.microsoft.com/office/drawing/2014/main" id="{CF7F79A7-8DDE-865C-5A73-175AB69DF269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>
            <a:off x="9119356" y="2221256"/>
            <a:ext cx="112144" cy="0"/>
          </a:xfrm>
          <a:prstGeom prst="straightConnector1">
            <a:avLst/>
          </a:prstGeom>
          <a:noFill/>
          <a:ln w="12700" cap="flat">
            <a:solidFill>
              <a:srgbClr val="007DFF"/>
            </a:solidFill>
            <a:prstDash val="solid"/>
            <a:round/>
            <a:tailEnd type="arrow" w="lg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Соединительная линия уступом 50">
            <a:extLst>
              <a:ext uri="{FF2B5EF4-FFF2-40B4-BE49-F238E27FC236}">
                <a16:creationId xmlns:a16="http://schemas.microsoft.com/office/drawing/2014/main" id="{E07C23B4-38AF-2D0F-BB08-49410791B837}"/>
              </a:ext>
            </a:extLst>
          </p:cNvPr>
          <p:cNvCxnSpPr>
            <a:cxnSpLocks/>
            <a:stCxn id="12" idx="2"/>
            <a:endCxn id="18" idx="0"/>
          </p:cNvCxnSpPr>
          <p:nvPr/>
        </p:nvCxnSpPr>
        <p:spPr>
          <a:xfrm rot="5400000">
            <a:off x="5770717" y="-885808"/>
            <a:ext cx="943228" cy="8788586"/>
          </a:xfrm>
          <a:prstGeom prst="bentConnector3">
            <a:avLst>
              <a:gd name="adj1" fmla="val 50000"/>
            </a:avLst>
          </a:prstGeom>
          <a:noFill/>
          <a:ln w="12700" cap="flat">
            <a:solidFill>
              <a:srgbClr val="007DFF"/>
            </a:solidFill>
            <a:prstDash val="solid"/>
            <a:round/>
            <a:tailEnd type="arrow" w="lg" len="med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Скругленный прямоугольник 17">
            <a:extLst>
              <a:ext uri="{FF2B5EF4-FFF2-40B4-BE49-F238E27FC236}">
                <a16:creationId xmlns:a16="http://schemas.microsoft.com/office/drawing/2014/main" id="{5D579D37-9140-E28D-DA70-B440F5EA30F9}"/>
              </a:ext>
            </a:extLst>
          </p:cNvPr>
          <p:cNvSpPr/>
          <p:nvPr/>
        </p:nvSpPr>
        <p:spPr>
          <a:xfrm>
            <a:off x="442914" y="3980099"/>
            <a:ext cx="2810248" cy="1631230"/>
          </a:xfrm>
          <a:prstGeom prst="roundRect">
            <a:avLst>
              <a:gd name="adj" fmla="val 18745"/>
            </a:avLst>
          </a:prstGeom>
          <a:solidFill>
            <a:srgbClr val="FFFFFF"/>
          </a:solidFill>
          <a:ln w="12700" cap="flat">
            <a:solidFill>
              <a:srgbClr val="007DFF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noAutofit/>
          </a:bodyPr>
          <a:lstStyle/>
          <a:p>
            <a:pPr algn="ctr" defTabSz="825500" hangingPunct="0"/>
            <a:r>
              <a:rPr lang="ru-RU" sz="1600" b="1" dirty="0">
                <a:solidFill>
                  <a:schemeClr val="accent6"/>
                </a:solidFill>
              </a:rPr>
              <a:t>Разработка визуализации прогнозов</a:t>
            </a:r>
          </a:p>
          <a:p>
            <a:pPr algn="ctr" defTabSz="825500" hangingPunct="0"/>
            <a:endParaRPr lang="ru-RU" altLang="en-US" sz="1600" b="1" dirty="0">
              <a:solidFill>
                <a:schemeClr val="accent6"/>
              </a:solidFill>
              <a:cs typeface="Times New Roman" panose="0202060305040502030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59A8677-32B1-937A-4AF8-D0B55871F6DE}"/>
              </a:ext>
            </a:extLst>
          </p:cNvPr>
          <p:cNvSpPr txBox="1"/>
          <p:nvPr/>
        </p:nvSpPr>
        <p:spPr>
          <a:xfrm>
            <a:off x="594025" y="5184512"/>
            <a:ext cx="429510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/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000" u="none" strike="noStrike" cap="none" spc="0" normalizeH="0" baseline="0" dirty="0">
                <a:ln>
                  <a:noFill/>
                </a:ln>
                <a:solidFill>
                  <a:srgbClr val="007DFF"/>
                </a:solidFill>
                <a:effectLst/>
                <a:uFillTx/>
                <a:latin typeface="CoFo Sans Medium" panose="020B0503030202060203" pitchFamily="34" charset="0"/>
                <a:ea typeface="CoFo Sans Medium" panose="020B0503030202060203" pitchFamily="34" charset="0"/>
                <a:sym typeface="CoFo Sans"/>
              </a:rPr>
              <a:t>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72EFCC8-9810-CA11-23B8-2CEAC07D35A4}"/>
              </a:ext>
            </a:extLst>
          </p:cNvPr>
          <p:cNvSpPr txBox="1"/>
          <p:nvPr/>
        </p:nvSpPr>
        <p:spPr>
          <a:xfrm>
            <a:off x="3538022" y="5211842"/>
            <a:ext cx="429510" cy="30777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 lIns="0" tIns="0" rIns="0" bIns="0">
            <a:spAutoFit/>
          </a:bodyPr>
          <a:lstStyle/>
          <a:p>
            <a:pPr marL="0" marR="0" indent="0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ru-RU" sz="2000" u="none" strike="noStrike" cap="none" spc="0" normalizeH="0" baseline="0" dirty="0">
                <a:ln>
                  <a:noFill/>
                </a:ln>
                <a:solidFill>
                  <a:srgbClr val="007DFF"/>
                </a:solidFill>
                <a:effectLst/>
                <a:uFillTx/>
                <a:latin typeface="CoFo Sans Medium" panose="020B0503030202060203" pitchFamily="34" charset="0"/>
                <a:ea typeface="CoFo Sans Medium" panose="020B0503030202060203" pitchFamily="34" charset="0"/>
                <a:sym typeface="CoFo Sans"/>
              </a:rPr>
              <a:t>6</a:t>
            </a:r>
          </a:p>
        </p:txBody>
      </p:sp>
      <p:cxnSp>
        <p:nvCxnSpPr>
          <p:cNvPr id="41" name="Прямая со стрелкой 40">
            <a:extLst>
              <a:ext uri="{FF2B5EF4-FFF2-40B4-BE49-F238E27FC236}">
                <a16:creationId xmlns:a16="http://schemas.microsoft.com/office/drawing/2014/main" id="{B82B6F63-1E8B-EB2B-52C8-8D7D997B0A14}"/>
              </a:ext>
            </a:extLst>
          </p:cNvPr>
          <p:cNvCxnSpPr>
            <a:cxnSpLocks/>
            <a:stCxn id="18" idx="3"/>
            <a:endCxn id="45" idx="1"/>
          </p:cNvCxnSpPr>
          <p:nvPr/>
        </p:nvCxnSpPr>
        <p:spPr>
          <a:xfrm>
            <a:off x="3253162" y="4795714"/>
            <a:ext cx="6153968" cy="21593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triangle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607185824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1F91EF41-9A47-4696-B6D6-AFE521FC3A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1" y="362451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dirty="0">
                <a:latin typeface="+mj-lt"/>
                <a:cs typeface="Times New Roman" panose="02020603050405020304" pitchFamily="18" charset="0"/>
              </a:rPr>
              <a:t>Над проектом работали</a:t>
            </a:r>
          </a:p>
        </p:txBody>
      </p:sp>
      <p:sp>
        <p:nvSpPr>
          <p:cNvPr id="2" name="Прямоугольник: скругленные углы 1">
            <a:extLst>
              <a:ext uri="{FF2B5EF4-FFF2-40B4-BE49-F238E27FC236}">
                <a16:creationId xmlns:a16="http://schemas.microsoft.com/office/drawing/2014/main" id="{A4F50751-CEA6-469E-9F1B-778E596D70E1}"/>
              </a:ext>
            </a:extLst>
          </p:cNvPr>
          <p:cNvSpPr/>
          <p:nvPr/>
        </p:nvSpPr>
        <p:spPr>
          <a:xfrm>
            <a:off x="1066800" y="1676400"/>
            <a:ext cx="3433482" cy="1138519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92CFB6-0F4D-4BC5-9607-2894A662741D}"/>
              </a:ext>
            </a:extLst>
          </p:cNvPr>
          <p:cNvSpPr txBox="1"/>
          <p:nvPr/>
        </p:nvSpPr>
        <p:spPr>
          <a:xfrm>
            <a:off x="1308847" y="1864989"/>
            <a:ext cx="3433482" cy="61144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400" b="1" dirty="0" err="1">
                <a:sym typeface="CoFo Sans" panose="020B0503030202060203"/>
              </a:rPr>
              <a:t>Лесницкая</a:t>
            </a:r>
            <a:r>
              <a:rPr lang="ru-RU" sz="2400" b="1" dirty="0">
                <a:sym typeface="CoFo Sans" panose="020B0503030202060203"/>
              </a:rPr>
              <a:t> Татьяна</a:t>
            </a:r>
            <a:endParaRPr kumimoji="0" lang="en-US" sz="24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6" name="Прямоугольник: скругленные углы 5">
            <a:extLst>
              <a:ext uri="{FF2B5EF4-FFF2-40B4-BE49-F238E27FC236}">
                <a16:creationId xmlns:a16="http://schemas.microsoft.com/office/drawing/2014/main" id="{CEBABC8F-1939-4538-9256-E34C66D15D41}"/>
              </a:ext>
            </a:extLst>
          </p:cNvPr>
          <p:cNvSpPr/>
          <p:nvPr/>
        </p:nvSpPr>
        <p:spPr>
          <a:xfrm>
            <a:off x="7324167" y="1634210"/>
            <a:ext cx="3675527" cy="1138519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5D43224-4DEF-4CAC-934B-F840C0FEEB1D}"/>
              </a:ext>
            </a:extLst>
          </p:cNvPr>
          <p:cNvSpPr txBox="1"/>
          <p:nvPr/>
        </p:nvSpPr>
        <p:spPr>
          <a:xfrm>
            <a:off x="7449673" y="1820990"/>
            <a:ext cx="3675527" cy="61144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400" b="1" dirty="0" err="1">
                <a:sym typeface="CoFo Sans" panose="020B0503030202060203"/>
              </a:rPr>
              <a:t>Пелюшенко</a:t>
            </a:r>
            <a:r>
              <a:rPr lang="ru-RU" sz="2400" b="1" dirty="0">
                <a:sym typeface="CoFo Sans" panose="020B0503030202060203"/>
              </a:rPr>
              <a:t> Владислав</a:t>
            </a:r>
            <a:endParaRPr kumimoji="0" lang="en-US" sz="24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8" name="Прямоугольник: скругленные углы 7">
            <a:extLst>
              <a:ext uri="{FF2B5EF4-FFF2-40B4-BE49-F238E27FC236}">
                <a16:creationId xmlns:a16="http://schemas.microsoft.com/office/drawing/2014/main" id="{EF4C0C0C-E1AA-47B1-A5AE-FB5A8E65D320}"/>
              </a:ext>
            </a:extLst>
          </p:cNvPr>
          <p:cNvSpPr/>
          <p:nvPr/>
        </p:nvSpPr>
        <p:spPr>
          <a:xfrm>
            <a:off x="4903693" y="3863958"/>
            <a:ext cx="2707342" cy="1017715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F0BE51-9908-4619-94BB-791B83212467}"/>
              </a:ext>
            </a:extLst>
          </p:cNvPr>
          <p:cNvSpPr txBox="1"/>
          <p:nvPr/>
        </p:nvSpPr>
        <p:spPr>
          <a:xfrm>
            <a:off x="5010798" y="3907576"/>
            <a:ext cx="2779531" cy="61144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400" b="1" dirty="0">
                <a:sym typeface="CoFo Sans" panose="020B0503030202060203"/>
              </a:rPr>
              <a:t>Шитов Владимир</a:t>
            </a:r>
            <a:endParaRPr kumimoji="0" lang="en-US" sz="24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43905844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606856A2-CBE8-4660-86A7-22B64FD49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198" y="3105149"/>
            <a:ext cx="5188743" cy="606239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+mj-lt"/>
                <a:cs typeface="Times New Roman" panose="02020603050405020304" pitchFamily="18" charset="0"/>
              </a:rPr>
              <a:t>Сравнение Моделей</a:t>
            </a:r>
          </a:p>
        </p:txBody>
      </p:sp>
    </p:spTree>
    <p:extLst>
      <p:ext uri="{BB962C8B-B14F-4D97-AF65-F5344CB8AC3E}">
        <p14:creationId xmlns:p14="http://schemas.microsoft.com/office/powerpoint/2010/main" val="1799496033"/>
      </p:ext>
    </p:extLst>
  </p:cSld>
  <p:clrMapOvr>
    <a:masterClrMapping/>
  </p:clrMapOvr>
  <p:transition spd="med">
    <p:pull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6A5C31-0DD3-15BA-E907-59EC25C36D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31CA3AC2-68AE-DDA5-BB68-09A1D589D4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510" y="622043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+mj-lt"/>
                <a:cs typeface="Times New Roman" panose="02020603050405020304" pitchFamily="18" charset="0"/>
              </a:rPr>
              <a:t>Модель №1</a:t>
            </a:r>
            <a:r>
              <a:rPr lang="en-US" sz="4000" b="1" dirty="0">
                <a:latin typeface="+mj-lt"/>
                <a:cs typeface="Times New Roman" panose="02020603050405020304" pitchFamily="18" charset="0"/>
              </a:rPr>
              <a:t> LSTM</a:t>
            </a: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04D990B-B0A1-4DC8-B662-A0C87BD17C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9467" y="1145044"/>
            <a:ext cx="10065403" cy="5264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8E5F403-1C3A-449C-A5AB-2D124FF93A5B}"/>
              </a:ext>
            </a:extLst>
          </p:cNvPr>
          <p:cNvSpPr txBox="1"/>
          <p:nvPr/>
        </p:nvSpPr>
        <p:spPr>
          <a:xfrm>
            <a:off x="8104094" y="502874"/>
            <a:ext cx="3311310" cy="61144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400" b="1" dirty="0" err="1">
                <a:sym typeface="CoFo Sans" panose="020B0503030202060203"/>
              </a:rPr>
              <a:t>Лесницкая</a:t>
            </a:r>
            <a:r>
              <a:rPr lang="ru-RU" sz="2400" b="1" dirty="0">
                <a:sym typeface="CoFo Sans" panose="020B0503030202060203"/>
              </a:rPr>
              <a:t> Татьяна</a:t>
            </a:r>
            <a:endParaRPr kumimoji="0" lang="en-US" sz="24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1" name="Прямоугольник: скругленные углы 10">
            <a:extLst>
              <a:ext uri="{FF2B5EF4-FFF2-40B4-BE49-F238E27FC236}">
                <a16:creationId xmlns:a16="http://schemas.microsoft.com/office/drawing/2014/main" id="{2E00AE94-37BB-43CF-AF91-ACB1CA08A4DA}"/>
              </a:ext>
            </a:extLst>
          </p:cNvPr>
          <p:cNvSpPr/>
          <p:nvPr/>
        </p:nvSpPr>
        <p:spPr>
          <a:xfrm>
            <a:off x="8284324" y="237761"/>
            <a:ext cx="3311310" cy="1031982"/>
          </a:xfrm>
          <a:prstGeom prst="roundRect">
            <a:avLst/>
          </a:prstGeom>
          <a:solidFill>
            <a:schemeClr val="bg1"/>
          </a:solidFill>
          <a:ln w="25400" cap="flat">
            <a:solidFill>
              <a:schemeClr val="accent1"/>
            </a:solidFill>
            <a:prstDash val="solid"/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sz="2400" b="0" i="0" u="none" strike="noStrike" cap="none" spc="0" normalizeH="0" baseline="0">
              <a:ln>
                <a:noFill/>
              </a:ln>
              <a:solidFill>
                <a:srgbClr val="7F7F7F"/>
              </a:solidFill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835CA72-FD0D-4193-A76C-0159B7D2AA41}"/>
              </a:ext>
            </a:extLst>
          </p:cNvPr>
          <p:cNvSpPr txBox="1"/>
          <p:nvPr/>
        </p:nvSpPr>
        <p:spPr>
          <a:xfrm>
            <a:off x="8526371" y="373082"/>
            <a:ext cx="3311310" cy="61144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828800" rtl="0" fontAlgn="auto" latinLnBrk="0" hangingPunct="0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ru-RU" sz="2400" b="1" dirty="0" err="1">
                <a:sym typeface="CoFo Sans" panose="020B0503030202060203"/>
              </a:rPr>
              <a:t>Лесницкая</a:t>
            </a:r>
            <a:r>
              <a:rPr lang="ru-RU" sz="2400" b="1" dirty="0">
                <a:sym typeface="CoFo Sans" panose="020B0503030202060203"/>
              </a:rPr>
              <a:t> Татьяна</a:t>
            </a:r>
            <a:endParaRPr kumimoji="0" lang="en-US" sz="2400" b="1" i="0" u="none" strike="noStrike" cap="none" spc="0" normalizeH="0" baseline="0" dirty="0">
              <a:ln>
                <a:noFill/>
              </a:ln>
              <a:effectLst/>
              <a:uFillTx/>
              <a:latin typeface="+mn-lt"/>
              <a:ea typeface="+mn-ea"/>
              <a:cs typeface="+mn-cs"/>
              <a:sym typeface="CoFo Sans" panose="020B0503030202060203"/>
            </a:endParaRPr>
          </a:p>
        </p:txBody>
      </p:sp>
    </p:spTree>
    <p:extLst>
      <p:ext uri="{BB962C8B-B14F-4D97-AF65-F5344CB8AC3E}">
        <p14:creationId xmlns:p14="http://schemas.microsoft.com/office/powerpoint/2010/main" val="2595214555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D5B7D9A-614D-404F-B7AC-B727DB14F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Предсказание модели </a:t>
            </a:r>
            <a:r>
              <a:rPr lang="en-US" dirty="0"/>
              <a:t>LSTM </a:t>
            </a:r>
            <a:r>
              <a:rPr lang="ru-RU" dirty="0"/>
              <a:t>на несколько недель</a:t>
            </a:r>
            <a:endParaRPr 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438DD15-8FDB-4845-A5A7-ADBB46475E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340" y="974352"/>
            <a:ext cx="11220450" cy="573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731468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7A5A2E-99EA-B84B-4EDF-3D9C74EED5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C640889-2A7A-CFBD-A243-8B7D1E1B1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425" y="315576"/>
            <a:ext cx="11302400" cy="647700"/>
          </a:xfrm>
        </p:spPr>
        <p:txBody>
          <a:bodyPr>
            <a:normAutofit/>
          </a:bodyPr>
          <a:lstStyle/>
          <a:p>
            <a:r>
              <a:rPr lang="ru-RU" sz="4000" b="1" dirty="0">
                <a:latin typeface="+mj-lt"/>
                <a:cs typeface="Times New Roman" panose="02020603050405020304" pitchFamily="18" charset="0"/>
              </a:rPr>
              <a:t>Модель №2</a:t>
            </a:r>
            <a:r>
              <a:rPr lang="en-US" sz="4000" b="1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en-US" sz="4000" b="1" dirty="0" err="1">
                <a:latin typeface="+mj-lt"/>
                <a:cs typeface="Times New Roman" panose="02020603050405020304" pitchFamily="18" charset="0"/>
              </a:rPr>
              <a:t>CatBoost</a:t>
            </a:r>
            <a:endParaRPr lang="ru-RU" sz="4000" b="1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7E153CD-C358-40DF-9DAF-9B6D7FF748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1104" y="1083889"/>
            <a:ext cx="6848475" cy="5210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8514973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Тема1">
  <a:themeElements>
    <a:clrScheme name="Пользовательские 1">
      <a:dk1>
        <a:srgbClr val="FEFFFE"/>
      </a:dk1>
      <a:lt1>
        <a:srgbClr val="007DFF"/>
      </a:lt1>
      <a:dk2>
        <a:srgbClr val="007DFF"/>
      </a:dk2>
      <a:lt2>
        <a:srgbClr val="FEFFFE"/>
      </a:lt2>
      <a:accent1>
        <a:srgbClr val="499EFA"/>
      </a:accent1>
      <a:accent2>
        <a:srgbClr val="8DC1FC"/>
      </a:accent2>
      <a:accent3>
        <a:srgbClr val="B1B2B1"/>
      </a:accent3>
      <a:accent4>
        <a:srgbClr val="DB113A"/>
      </a:accent4>
      <a:accent5>
        <a:srgbClr val="FECB02"/>
      </a:accent5>
      <a:accent6>
        <a:srgbClr val="000000"/>
      </a:accent6>
      <a:hlink>
        <a:srgbClr val="007FFF"/>
      </a:hlink>
      <a:folHlink>
        <a:srgbClr val="007FFF"/>
      </a:folHlink>
    </a:clrScheme>
    <a:fontScheme name="White">
      <a:majorFont>
        <a:latin typeface="CoFo Sans"/>
        <a:ea typeface="CoFo Sans"/>
        <a:cs typeface="CoFo Sans"/>
      </a:majorFont>
      <a:minorFont>
        <a:latin typeface="CoFo Sans"/>
        <a:ea typeface="CoFo Sans"/>
        <a:cs typeface="CoFo San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2400" b="0" i="0" u="none" strike="noStrike" cap="none" spc="0" normalizeH="0" baseline="0">
            <a:ln>
              <a:noFill/>
            </a:ln>
            <a:solidFill>
              <a:srgbClr val="7F7F7F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828800" rtl="0" fontAlgn="auto" latinLnBrk="0" hangingPunct="0">
          <a:lnSpc>
            <a:spcPct val="110000"/>
          </a:lnSpc>
          <a:spcBef>
            <a:spcPts val="800"/>
          </a:spcBef>
          <a:spcAft>
            <a:spcPts val="0"/>
          </a:spcAft>
          <a:buClrTx/>
          <a:buSzTx/>
          <a:buFontTx/>
          <a:buNone/>
          <a:defRPr kumimoji="0" sz="3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oFo Sans" panose="020B0503030202060203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778</TotalTime>
  <Words>141</Words>
  <Application>Microsoft Office PowerPoint</Application>
  <PresentationFormat>Широкоэкранный</PresentationFormat>
  <Paragraphs>49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1" baseType="lpstr">
      <vt:lpstr>CoFo Sans</vt:lpstr>
      <vt:lpstr>Calibri</vt:lpstr>
      <vt:lpstr>CoFo Sans Medium</vt:lpstr>
      <vt:lpstr>CoFo Sans (Основной текст)</vt:lpstr>
      <vt:lpstr>Arial</vt:lpstr>
      <vt:lpstr>Тема1</vt:lpstr>
      <vt:lpstr>Разработка модели прогнозирования объема тендера на арматуру </vt:lpstr>
      <vt:lpstr>Презентация PowerPoint</vt:lpstr>
      <vt:lpstr>Презентация PowerPoint</vt:lpstr>
      <vt:lpstr>Выполнение работы:</vt:lpstr>
      <vt:lpstr>Над проектом работали</vt:lpstr>
      <vt:lpstr>Сравнение Моделей</vt:lpstr>
      <vt:lpstr>Модель №1 LSTM</vt:lpstr>
      <vt:lpstr>Предсказание модели LSTM на несколько недель</vt:lpstr>
      <vt:lpstr>Модель №2 CatBoost</vt:lpstr>
      <vt:lpstr>Презентация PowerPoint</vt:lpstr>
      <vt:lpstr>Презентация PowerPoint</vt:lpstr>
      <vt:lpstr>Презентация PowerPoint</vt:lpstr>
      <vt:lpstr>Презентация PowerPoint</vt:lpstr>
      <vt:lpstr>Вывод:</vt:lpstr>
      <vt:lpstr>Пример ПО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для инвесторов ГК «Самолет»</dc:title>
  <dc:creator>Рукавишникова Александра</dc:creator>
  <cp:lastModifiedBy>User</cp:lastModifiedBy>
  <cp:revision>957</cp:revision>
  <dcterms:created xsi:type="dcterms:W3CDTF">2022-08-25T11:16:00Z</dcterms:created>
  <dcterms:modified xsi:type="dcterms:W3CDTF">2025-03-25T11:15:19Z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F1B83BB0377C4C24B0430A86A3830D18</vt:lpwstr>
  </property>
  <property fmtid="{D5CDD505-2E9C-101B-9397-08002B2CF9AE}" pid="3" name="KSOProductBuildVer">
    <vt:lpwstr>1049-11.2.0.11225</vt:lpwstr>
  </property>
</Properties>
</file>